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4" r:id="rId2"/>
    <p:sldId id="359" r:id="rId3"/>
    <p:sldId id="283" r:id="rId4"/>
    <p:sldId id="284" r:id="rId5"/>
    <p:sldId id="366" r:id="rId6"/>
    <p:sldId id="367" r:id="rId7"/>
    <p:sldId id="368" r:id="rId8"/>
    <p:sldId id="369" r:id="rId9"/>
    <p:sldId id="370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lo Ricci" initials="CR" lastIdx="1" clrIdx="0">
    <p:extLst>
      <p:ext uri="{19B8F6BF-5375-455C-9EA6-DF929625EA0E}">
        <p15:presenceInfo xmlns:p15="http://schemas.microsoft.com/office/powerpoint/2012/main" userId="cbbf0333e731fd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5DB"/>
    <a:srgbClr val="FF33CC"/>
    <a:srgbClr val="FFE5F8"/>
    <a:srgbClr val="00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Stile chiaro 3 - Color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68" y="4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6B9067-0D37-47CB-91E1-EA761638F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E29DA8-30E2-4174-A7D4-060E878E7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FA6F80-03F1-41E4-B4F9-FB82BBA74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0D5560-76B0-4ECD-8816-D9161254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FF6BDF-A91B-4F80-87F5-CAE59F0FE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9246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5A3266-0915-4868-BABE-282FCEE81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D1F547B-ADF6-4181-B373-D507259321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3C03B1-73E2-438B-828E-B93107CCE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0B9541-FC4A-4FC2-BCC2-AD3D5650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4133C-5EC1-4959-80D8-341FF3324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438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431F739-5108-4F51-B1BD-924B07D74C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AE23554-EA33-4D46-A1F5-EB453A63A5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4D6EB4-6840-4227-8417-84AF663B7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D75F0B0-BC40-400D-907F-B813AA0E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3443DB-22A6-470B-814A-A3689DFA8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8770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8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5635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BE054-87BC-432B-8DB5-695814E9C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B3B5AB7-0D31-435D-8D61-97A0BF098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34AA2A-6A08-44C5-BEE7-3347D40C5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D91F44D-C30A-414F-8F07-F0DE560C5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24A503A-0044-4341-B7EA-A2BE64AEF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71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1AE3A1-8E7D-428A-B673-FCC8B5EE7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F36C12B-6677-4A97-9E5C-825F32E71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1A7C206-0455-47A5-BEBE-FBBBCFA51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16397-5E40-4F1B-B647-887060937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BF6759-335A-49D8-A8A4-7A9D3B629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20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AD78E9-3AA9-456A-8536-A477CE198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986CE71-8D5D-4CDE-960A-4F1CC60E5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98C6C95-473B-4941-B0BB-BB9AF91CEE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E5EACB8-6488-44E0-BCFC-645E6D276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AFE7C19-FAEC-48E4-8E14-4D7393EC2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B032F4C-721C-48D6-AD9F-53CCA3AA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814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E9F418-E3AC-41DC-ACBD-103454E42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E066461-2CF8-43B0-836E-8F410E276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815B13E-22E1-46E9-8D02-D382BD2C0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828E19D-A50F-4F67-AE50-AB66DE8BDA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20E27DE-7708-403C-B033-E16050F99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83974-8B6C-4C7C-AE0B-2B18710E5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3F1D1ED-8012-47FE-AD6B-9F915B4D4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A52005C-5813-4536-8F7D-018B3FA7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922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CEDD90-E835-43D1-97C4-B04D74244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155CCD6-9EA9-4ADC-AE38-4230B3C98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130634E-6D5B-4287-ADBB-3FDA4C82D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6060D7C-5965-4475-B1C9-1E4566D47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759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7F5FA7E-3F29-4820-8164-6B2F7BD20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FE6E53F-C248-4F89-B284-0B77F7769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F54ABE3-B3AF-4817-B701-D499604CA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927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E56524-3334-4886-AC11-CCBC29D5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7D66E9C-0849-46D3-8ACD-15F5062B6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02D3DA3-D4BD-429B-89C1-845625943F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3FA5028-23E4-4C6B-B472-60EA686C3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7FAD449-87FA-41F1-8CEC-5CF76DB58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EA6F8A-8372-4449-87DC-2CC176B77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345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CFCBB6-C7EF-4449-A588-F216D9B82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AFC32D1-3790-44B5-82A1-EAAFCED80C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14AA17B-CA86-4E69-80F7-86CD3BB0A6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4F1A692-A84E-4F4F-858D-DA24C2ED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4B0886D-0E79-4AD9-8DA9-D69109575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2EF6125-97D9-4439-B517-764991EB6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955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13BBD67-0169-47CA-8FD8-A90C7D6C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6EEB7D0-4227-42E8-BC90-CC5217412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297778-DBD7-4718-B8A9-A4B2B29CE0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441D8F-E048-45BA-9B75-5104C33127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62D250-533A-4429-81C6-5FC2ADB75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2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289880E4-9520-42D7-AED8-4070C94B5F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170629"/>
            <a:ext cx="12192000" cy="2387600"/>
          </a:xfrm>
        </p:spPr>
        <p:txBody>
          <a:bodyPr anchor="t">
            <a:normAutofit fontScale="9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it-IT" sz="4000" b="1" dirty="0"/>
              <a:t>Analisi del valore aggiunto LEADER</a:t>
            </a:r>
            <a:br>
              <a:rPr lang="it-IT" sz="4000" b="1" dirty="0"/>
            </a:br>
            <a:br>
              <a:rPr lang="it-IT" sz="4000" b="1" dirty="0"/>
            </a:br>
            <a:r>
              <a:rPr lang="it-IT" sz="4000" b="1" dirty="0"/>
              <a:t>parte 1</a:t>
            </a:r>
            <a:endParaRPr lang="x-none" sz="24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C95391F-3BC6-BFAE-C484-158137E9B58F}"/>
              </a:ext>
            </a:extLst>
          </p:cNvPr>
          <p:cNvSpPr txBox="1"/>
          <p:nvPr/>
        </p:nvSpPr>
        <p:spPr>
          <a:xfrm>
            <a:off x="0" y="2735133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Modulo 4: Monitoraggio, Valutazione e Indicatori di Performance (KPI)</a:t>
            </a:r>
            <a:endParaRPr lang="it-IT" sz="2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8A64211-CAA9-B425-5B3E-E841E2B27540}"/>
              </a:ext>
            </a:extLst>
          </p:cNvPr>
          <p:cNvSpPr txBox="1"/>
          <p:nvPr/>
        </p:nvSpPr>
        <p:spPr>
          <a:xfrm>
            <a:off x="172995" y="305475"/>
            <a:ext cx="118748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2400" dirty="0"/>
              <a:t>Progetto START AKIS - Supporto e </a:t>
            </a:r>
            <a:r>
              <a:rPr lang="it-IT" sz="2400" dirty="0" err="1"/>
              <a:t>accompagnamenTo</a:t>
            </a:r>
            <a:r>
              <a:rPr lang="it-IT" sz="2400" dirty="0"/>
              <a:t> sistema della </a:t>
            </a:r>
            <a:r>
              <a:rPr lang="it-IT" sz="2400" dirty="0" err="1"/>
              <a:t>conoscenzA</a:t>
            </a:r>
            <a:r>
              <a:rPr lang="it-IT" sz="2400" dirty="0"/>
              <a:t> e dell'innovazione in </a:t>
            </a:r>
            <a:r>
              <a:rPr lang="it-IT" sz="2400" dirty="0" err="1"/>
              <a:t>agRicolTura</a:t>
            </a:r>
            <a:r>
              <a:rPr lang="it-IT" sz="2400" dirty="0"/>
              <a:t> (AKIS) PSR 2014-2020 CSR 2023-27 Convenzione tra Regione Campania e Formez PA del 19 Dicembre 2023 Fonte di finanziamento: PSR 2014-2020 (prima annualità) e CSR 2023- 2027 (successive annualità)</a:t>
            </a:r>
          </a:p>
        </p:txBody>
      </p:sp>
    </p:spTree>
    <p:extLst>
      <p:ext uri="{BB962C8B-B14F-4D97-AF65-F5344CB8AC3E}">
        <p14:creationId xmlns:p14="http://schemas.microsoft.com/office/powerpoint/2010/main" val="1799721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181A8C82-4BBF-471E-AC87-D792C1816671}"/>
              </a:ext>
            </a:extLst>
          </p:cNvPr>
          <p:cNvSpPr txBox="1"/>
          <p:nvPr/>
        </p:nvSpPr>
        <p:spPr>
          <a:xfrm>
            <a:off x="335280" y="72797"/>
            <a:ext cx="75488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European Commission – Directorate-General for Agriculture and Rural Development – Unit C.4 (2017): Guidelines. Evaluation of LEADER/CLLD - Brussels</a:t>
            </a:r>
            <a:endParaRPr lang="it-IT" sz="2000" dirty="0">
              <a:solidFill>
                <a:srgbClr val="0070C0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0B31875-8BC1-86D7-1836-6D22CEF0762D}"/>
              </a:ext>
            </a:extLst>
          </p:cNvPr>
          <p:cNvSpPr txBox="1"/>
          <p:nvPr/>
        </p:nvSpPr>
        <p:spPr>
          <a:xfrm>
            <a:off x="335280" y="2811790"/>
            <a:ext cx="75488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 err="1">
                <a:solidFill>
                  <a:srgbClr val="0070C0"/>
                </a:solidFill>
              </a:rPr>
              <a:t>Deduzione</a:t>
            </a:r>
            <a:r>
              <a:rPr lang="en-US" sz="2000" dirty="0">
                <a:solidFill>
                  <a:srgbClr val="0070C0"/>
                </a:solidFill>
              </a:rPr>
              <a:t>:</a:t>
            </a:r>
            <a:endParaRPr lang="it-IT" sz="2000" dirty="0">
              <a:solidFill>
                <a:srgbClr val="0070C0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01B8441-3FE2-5DC3-8230-C14844238998}"/>
              </a:ext>
            </a:extLst>
          </p:cNvPr>
          <p:cNvSpPr txBox="1"/>
          <p:nvPr/>
        </p:nvSpPr>
        <p:spPr>
          <a:xfrm>
            <a:off x="375920" y="3258830"/>
            <a:ext cx="75488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i="1" dirty="0">
                <a:latin typeface="Aptos Narrow" panose="020B0004020202020204" pitchFamily="34" charset="0"/>
              </a:rPr>
              <a:t>“La qualità con cui viene applicato l'approccio determina quindi la quantità di valore aggiunto che può essere prodotto”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1F0D2A4-555C-68A5-F6F4-90D81A5E9AE4}"/>
              </a:ext>
            </a:extLst>
          </p:cNvPr>
          <p:cNvSpPr txBox="1"/>
          <p:nvPr/>
        </p:nvSpPr>
        <p:spPr>
          <a:xfrm>
            <a:off x="335280" y="4550905"/>
            <a:ext cx="115624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European Court of Auditors, Special Report n.5 – 2010 “Implementation of the LEADER approach in rural development”</a:t>
            </a:r>
            <a:endParaRPr lang="it-IT" sz="2000" dirty="0">
              <a:solidFill>
                <a:srgbClr val="0070C0"/>
              </a:solidFill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9D4C6E2-6271-057F-E2A9-451115CD687D}"/>
              </a:ext>
            </a:extLst>
          </p:cNvPr>
          <p:cNvSpPr txBox="1"/>
          <p:nvPr/>
        </p:nvSpPr>
        <p:spPr>
          <a:xfrm>
            <a:off x="375920" y="5335677"/>
            <a:ext cx="115624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i="1" dirty="0">
                <a:latin typeface="Aptos Narrow" panose="020B0004020202020204" pitchFamily="34" charset="0"/>
              </a:rPr>
              <a:t>“Nella misura in cui le caratteristiche fondamentali dell'approccio Leader non vengono pienamente seguite, il potenziale valore aggiunto dell’approccio non può essere raggiunto”</a:t>
            </a:r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id="{C73D0D62-E964-6429-B134-40FA18BB65E8}"/>
              </a:ext>
            </a:extLst>
          </p:cNvPr>
          <p:cNvGrpSpPr/>
          <p:nvPr/>
        </p:nvGrpSpPr>
        <p:grpSpPr>
          <a:xfrm>
            <a:off x="375920" y="507616"/>
            <a:ext cx="11887333" cy="3010727"/>
            <a:chOff x="375920" y="507616"/>
            <a:chExt cx="11887333" cy="3010727"/>
          </a:xfrm>
        </p:grpSpPr>
        <p:sp>
          <p:nvSpPr>
            <p:cNvPr id="3" name="CasellaDiTesto 2">
              <a:extLst>
                <a:ext uri="{FF2B5EF4-FFF2-40B4-BE49-F238E27FC236}">
                  <a16:creationId xmlns:a16="http://schemas.microsoft.com/office/drawing/2014/main" id="{1AACACF0-3F16-C35C-C853-40E54163AAD0}"/>
                </a:ext>
              </a:extLst>
            </p:cNvPr>
            <p:cNvSpPr txBox="1"/>
            <p:nvPr/>
          </p:nvSpPr>
          <p:spPr>
            <a:xfrm>
              <a:off x="375920" y="1068477"/>
              <a:ext cx="754888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t-IT" sz="2400" i="1" dirty="0">
                  <a:latin typeface="Aptos Narrow" panose="020B0004020202020204" pitchFamily="34" charset="0"/>
                </a:rPr>
                <a:t>“La corretta applicazione del metodo LEADER/CLLD può generare valore aggiunto, che può essere distinto come benefici creati oltre a quelli che si sarebbero ottenuti senza l’applicazione del metodo”</a:t>
              </a:r>
            </a:p>
          </p:txBody>
        </p:sp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E2EA3C1E-11A7-3B2F-1944-23D042FB9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54714" y="507616"/>
              <a:ext cx="4908539" cy="30107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54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ccia a destra 1"/>
          <p:cNvSpPr/>
          <p:nvPr/>
        </p:nvSpPr>
        <p:spPr>
          <a:xfrm>
            <a:off x="1367118" y="3015394"/>
            <a:ext cx="2532185" cy="20960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Titolo"/>
          <p:cNvSpPr txBox="1"/>
          <p:nvPr/>
        </p:nvSpPr>
        <p:spPr>
          <a:xfrm>
            <a:off x="1" y="53398"/>
            <a:ext cx="12192000" cy="706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b">
            <a:normAutofit/>
          </a:bodyPr>
          <a:lstStyle>
            <a:lvl1pPr algn="l">
              <a:defRPr sz="7400">
                <a:latin typeface="DINPro-Bold"/>
                <a:ea typeface="DINPro-Bold"/>
                <a:cs typeface="DINPro-Bold"/>
                <a:sym typeface="DINPro-Bold"/>
              </a:defRPr>
            </a:lvl1pPr>
          </a:lstStyle>
          <a:p>
            <a:pPr algn="ctr"/>
            <a:r>
              <a:rPr lang="it-IT" sz="3700" b="1" dirty="0"/>
              <a:t>OK: come funziona in pratica?</a:t>
            </a:r>
            <a:endParaRPr sz="3700" b="1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51164" y="1014565"/>
            <a:ext cx="10751127" cy="1369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6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600" i="1" dirty="0">
                <a:latin typeface="+mn-lt"/>
              </a:rPr>
              <a:t>Adottando una definizione molto semplice: </a:t>
            </a:r>
          </a:p>
          <a:p>
            <a:pPr eaLnBrk="1" hangingPunct="1">
              <a:spcBef>
                <a:spcPts val="600"/>
              </a:spcBef>
            </a:pPr>
            <a:r>
              <a:rPr lang="it-IT" altLang="it-IT" sz="2600" i="1" dirty="0">
                <a:latin typeface="+mn-lt"/>
              </a:rPr>
              <a:t>…… lo sviluppo locale endogeno si verifica quando il potenziale di uno o più </a:t>
            </a:r>
            <a:r>
              <a:rPr lang="it-IT" altLang="it-IT" sz="2600" i="1" dirty="0" err="1">
                <a:latin typeface="+mn-lt"/>
              </a:rPr>
              <a:t>asset</a:t>
            </a:r>
            <a:r>
              <a:rPr lang="it-IT" altLang="it-IT" sz="2600" i="1" dirty="0">
                <a:latin typeface="+mn-lt"/>
              </a:rPr>
              <a:t> specifici di un territorio viene messo in valore per produrre benessere.</a:t>
            </a:r>
            <a:endParaRPr lang="it-IT" altLang="it-IT" sz="2600" i="1" noProof="1">
              <a:latin typeface="+mn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496285" y="3740271"/>
            <a:ext cx="2299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Arial Black" panose="020B0A04020102020204" pitchFamily="34" charset="0"/>
              </a:rPr>
              <a:t>Strategia di Sviluppo Locale</a:t>
            </a:r>
          </a:p>
        </p:txBody>
      </p:sp>
      <p:sp>
        <p:nvSpPr>
          <p:cNvPr id="8" name="Ovale 7"/>
          <p:cNvSpPr/>
          <p:nvPr/>
        </p:nvSpPr>
        <p:spPr>
          <a:xfrm>
            <a:off x="4139304" y="3298327"/>
            <a:ext cx="1731818" cy="1676856"/>
          </a:xfrm>
          <a:prstGeom prst="ellipse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4111596" y="3730459"/>
            <a:ext cx="1828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Risorsa locale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455478" y="3762822"/>
            <a:ext cx="1828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>
                <a:latin typeface="Arial Black" panose="020B0A04020102020204" pitchFamily="34" charset="0"/>
              </a:rPr>
              <a:t>=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6813221" y="3125501"/>
            <a:ext cx="41041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miglioramento delle condizioni di vita della comunità</a:t>
            </a: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651159" y="5170927"/>
            <a:ext cx="10751127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6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600" i="1" dirty="0">
                <a:latin typeface="+mn-lt"/>
              </a:rPr>
              <a:t>Nella maggior parte dei casi, specialmente quando il budget è basso ed il territorio è ampio, questi effetti sono prodotti in parti molto specifiche dell'intera area LEADER</a:t>
            </a:r>
            <a:endParaRPr lang="it-IT" altLang="it-IT" sz="2600" i="1" noProof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23123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build="p"/>
      <p:bldP spid="3" grpId="0"/>
      <p:bldP spid="8" grpId="0" animBg="1"/>
      <p:bldP spid="9" grpId="0"/>
      <p:bldP spid="11" grpId="0"/>
      <p:bldP spid="13" grpId="0"/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ccia a destra 1"/>
          <p:cNvSpPr/>
          <p:nvPr/>
        </p:nvSpPr>
        <p:spPr>
          <a:xfrm>
            <a:off x="4187906" y="3403326"/>
            <a:ext cx="2532185" cy="20960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80109" y="100165"/>
            <a:ext cx="1187334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6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800" i="1" dirty="0">
                <a:latin typeface="+mn-lt"/>
              </a:rPr>
              <a:t>la concentrazione di risorse finanziarie aggiuntive su uno specifico </a:t>
            </a:r>
            <a:r>
              <a:rPr lang="it-IT" altLang="it-IT" sz="2800" i="1" dirty="0" err="1">
                <a:latin typeface="+mn-lt"/>
              </a:rPr>
              <a:t>asset</a:t>
            </a:r>
            <a:r>
              <a:rPr lang="it-IT" altLang="it-IT" sz="2800" i="1" dirty="0">
                <a:latin typeface="+mn-lt"/>
              </a:rPr>
              <a:t> stimola il suo "</a:t>
            </a:r>
            <a:r>
              <a:rPr lang="it-IT" altLang="it-IT" sz="2800" b="1" i="1" dirty="0">
                <a:latin typeface="+mn-lt"/>
              </a:rPr>
              <a:t>ecosistema sociale</a:t>
            </a:r>
            <a:r>
              <a:rPr lang="it-IT" altLang="it-IT" sz="2800" i="1" dirty="0">
                <a:latin typeface="+mn-lt"/>
              </a:rPr>
              <a:t>" che include, oltre all’</a:t>
            </a:r>
            <a:r>
              <a:rPr lang="it-IT" altLang="it-IT" sz="2800" i="1" dirty="0" err="1">
                <a:latin typeface="+mn-lt"/>
              </a:rPr>
              <a:t>asset</a:t>
            </a:r>
            <a:r>
              <a:rPr lang="it-IT" altLang="it-IT" sz="2800" i="1" dirty="0">
                <a:latin typeface="+mn-lt"/>
              </a:rPr>
              <a:t> stesso, gli attori (privati, pubblici, singoli, collettivi, economici, civili ecc.) che per qualche motivo sono interessati al processo di valorizzazione, cambiandone le "condizioni di mercato.</a:t>
            </a:r>
            <a:endParaRPr lang="it-IT" altLang="it-IT" sz="2800" i="1" noProof="1">
              <a:latin typeface="+mn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317073" y="4128203"/>
            <a:ext cx="2299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Arial Black" panose="020B0A04020102020204" pitchFamily="34" charset="0"/>
              </a:rPr>
              <a:t>Strategia di Sviluppo Locale</a:t>
            </a:r>
          </a:p>
        </p:txBody>
      </p:sp>
      <p:sp>
        <p:nvSpPr>
          <p:cNvPr id="8" name="Ovale 7"/>
          <p:cNvSpPr/>
          <p:nvPr/>
        </p:nvSpPr>
        <p:spPr>
          <a:xfrm>
            <a:off x="6960092" y="3727821"/>
            <a:ext cx="1731818" cy="1676856"/>
          </a:xfrm>
          <a:prstGeom prst="ellipse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6932384" y="4118391"/>
            <a:ext cx="1828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Risorsa locale</a:t>
            </a:r>
          </a:p>
        </p:txBody>
      </p:sp>
      <p:grpSp>
        <p:nvGrpSpPr>
          <p:cNvPr id="10" name="Gruppo 9"/>
          <p:cNvGrpSpPr/>
          <p:nvPr/>
        </p:nvGrpSpPr>
        <p:grpSpPr>
          <a:xfrm>
            <a:off x="4243326" y="1999177"/>
            <a:ext cx="7485658" cy="4807051"/>
            <a:chOff x="1623318" y="815939"/>
            <a:chExt cx="7485658" cy="4807051"/>
          </a:xfrm>
        </p:grpSpPr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1385" y="3800433"/>
              <a:ext cx="889403" cy="733184"/>
            </a:xfrm>
            <a:prstGeom prst="rect">
              <a:avLst/>
            </a:prstGeom>
          </p:spPr>
        </p:pic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1982" y="2546736"/>
              <a:ext cx="889403" cy="733184"/>
            </a:xfrm>
            <a:prstGeom prst="rect">
              <a:avLst/>
            </a:prstGeom>
          </p:spPr>
        </p:pic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0770" y="1043585"/>
              <a:ext cx="889403" cy="733184"/>
            </a:xfrm>
            <a:prstGeom prst="rect">
              <a:avLst/>
            </a:prstGeom>
          </p:spPr>
        </p:pic>
        <p:pic>
          <p:nvPicPr>
            <p:cNvPr id="16" name="Immagin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3093" y="4167025"/>
              <a:ext cx="889403" cy="733184"/>
            </a:xfrm>
            <a:prstGeom prst="rect">
              <a:avLst/>
            </a:prstGeom>
          </p:spPr>
        </p:pic>
        <p:pic>
          <p:nvPicPr>
            <p:cNvPr id="17" name="Immagine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3092" y="2180144"/>
              <a:ext cx="889403" cy="733184"/>
            </a:xfrm>
            <a:prstGeom prst="rect">
              <a:avLst/>
            </a:prstGeom>
          </p:spPr>
        </p:pic>
        <p:pic>
          <p:nvPicPr>
            <p:cNvPr id="18" name="Immagine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15848" y="3106918"/>
              <a:ext cx="1873235" cy="845639"/>
            </a:xfrm>
            <a:prstGeom prst="rect">
              <a:avLst/>
            </a:prstGeom>
          </p:spPr>
        </p:pic>
        <p:pic>
          <p:nvPicPr>
            <p:cNvPr id="19" name="Immagine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4757" y="1499409"/>
              <a:ext cx="1873235" cy="845639"/>
            </a:xfrm>
            <a:prstGeom prst="rect">
              <a:avLst/>
            </a:prstGeom>
          </p:spPr>
        </p:pic>
        <p:pic>
          <p:nvPicPr>
            <p:cNvPr id="20" name="Immagin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2931" y="4757284"/>
              <a:ext cx="1873235" cy="845639"/>
            </a:xfrm>
            <a:prstGeom prst="rect">
              <a:avLst/>
            </a:prstGeom>
          </p:spPr>
        </p:pic>
        <p:pic>
          <p:nvPicPr>
            <p:cNvPr id="21" name="Immagine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81229" y="1843419"/>
              <a:ext cx="1093704" cy="455824"/>
            </a:xfrm>
            <a:prstGeom prst="rect">
              <a:avLst/>
            </a:prstGeom>
          </p:spPr>
        </p:pic>
        <p:pic>
          <p:nvPicPr>
            <p:cNvPr id="22" name="Immagin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89235" y="3185942"/>
              <a:ext cx="1093704" cy="455824"/>
            </a:xfrm>
            <a:prstGeom prst="rect">
              <a:avLst/>
            </a:prstGeom>
          </p:spPr>
        </p:pic>
        <p:pic>
          <p:nvPicPr>
            <p:cNvPr id="23" name="Immagine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76641" y="2117136"/>
              <a:ext cx="1093704" cy="455824"/>
            </a:xfrm>
            <a:prstGeom prst="rect">
              <a:avLst/>
            </a:prstGeom>
          </p:spPr>
        </p:pic>
        <p:pic>
          <p:nvPicPr>
            <p:cNvPr id="24" name="Immagine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47992" y="4605044"/>
              <a:ext cx="1093704" cy="455824"/>
            </a:xfrm>
            <a:prstGeom prst="rect">
              <a:avLst/>
            </a:prstGeom>
          </p:spPr>
        </p:pic>
        <p:pic>
          <p:nvPicPr>
            <p:cNvPr id="25" name="Immagine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67104" y="3939113"/>
              <a:ext cx="1093704" cy="455824"/>
            </a:xfrm>
            <a:prstGeom prst="rect">
              <a:avLst/>
            </a:prstGeom>
          </p:spPr>
        </p:pic>
        <p:pic>
          <p:nvPicPr>
            <p:cNvPr id="26" name="Immagine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60228" y="1579539"/>
              <a:ext cx="1601083" cy="722781"/>
            </a:xfrm>
            <a:prstGeom prst="rect">
              <a:avLst/>
            </a:prstGeom>
          </p:spPr>
        </p:pic>
        <p:pic>
          <p:nvPicPr>
            <p:cNvPr id="27" name="Immagine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23318" y="3794006"/>
              <a:ext cx="1601083" cy="722781"/>
            </a:xfrm>
            <a:prstGeom prst="rect">
              <a:avLst/>
            </a:prstGeom>
          </p:spPr>
        </p:pic>
        <p:pic>
          <p:nvPicPr>
            <p:cNvPr id="28" name="Immagine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35588" y="4900209"/>
              <a:ext cx="1601083" cy="722781"/>
            </a:xfrm>
            <a:prstGeom prst="rect">
              <a:avLst/>
            </a:prstGeom>
          </p:spPr>
        </p:pic>
        <p:pic>
          <p:nvPicPr>
            <p:cNvPr id="29" name="Immagine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07893" y="4107581"/>
              <a:ext cx="1601083" cy="722781"/>
            </a:xfrm>
            <a:prstGeom prst="rect">
              <a:avLst/>
            </a:prstGeom>
          </p:spPr>
        </p:pic>
        <p:pic>
          <p:nvPicPr>
            <p:cNvPr id="30" name="Immagine 2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46796" y="2180144"/>
              <a:ext cx="949769" cy="882861"/>
            </a:xfrm>
            <a:prstGeom prst="rect">
              <a:avLst/>
            </a:prstGeom>
          </p:spPr>
        </p:pic>
        <p:pic>
          <p:nvPicPr>
            <p:cNvPr id="31" name="Immagine 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27544" y="4187190"/>
              <a:ext cx="949769" cy="882861"/>
            </a:xfrm>
            <a:prstGeom prst="rect">
              <a:avLst/>
            </a:prstGeom>
          </p:spPr>
        </p:pic>
        <p:pic>
          <p:nvPicPr>
            <p:cNvPr id="32" name="Immagine 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97611" y="2167381"/>
              <a:ext cx="949769" cy="882861"/>
            </a:xfrm>
            <a:prstGeom prst="rect">
              <a:avLst/>
            </a:prstGeom>
          </p:spPr>
        </p:pic>
        <p:pic>
          <p:nvPicPr>
            <p:cNvPr id="33" name="Immagine 3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60857" y="3884111"/>
              <a:ext cx="949769" cy="882861"/>
            </a:xfrm>
            <a:prstGeom prst="rect">
              <a:avLst/>
            </a:prstGeom>
          </p:spPr>
        </p:pic>
        <p:pic>
          <p:nvPicPr>
            <p:cNvPr id="34" name="Immagine 3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45197" y="2776598"/>
              <a:ext cx="949769" cy="882861"/>
            </a:xfrm>
            <a:prstGeom prst="rect">
              <a:avLst/>
            </a:prstGeom>
          </p:spPr>
        </p:pic>
        <p:pic>
          <p:nvPicPr>
            <p:cNvPr id="35" name="Immagine 3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73107" y="815939"/>
              <a:ext cx="949769" cy="882861"/>
            </a:xfrm>
            <a:prstGeom prst="rect">
              <a:avLst/>
            </a:prstGeom>
          </p:spPr>
        </p:pic>
      </p:grp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151219" y="1785595"/>
            <a:ext cx="4337319" cy="504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6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altLang="it-IT" sz="2800" i="1" dirty="0">
                <a:latin typeface="+mn-lt"/>
              </a:rPr>
              <a:t>Tale effetto mobilita </a:t>
            </a:r>
            <a:r>
              <a:rPr lang="it-IT" altLang="it-IT" sz="2800" b="1" i="1" dirty="0">
                <a:latin typeface="+mn-lt"/>
              </a:rPr>
              <a:t>energia sociale (interazioni)</a:t>
            </a:r>
            <a:r>
              <a:rPr lang="it-IT" altLang="it-IT" sz="2800" i="1" dirty="0">
                <a:latin typeface="+mn-lt"/>
              </a:rPr>
              <a:t>,nelle </a:t>
            </a:r>
            <a:r>
              <a:rPr lang="it-IT" altLang="it-IT" sz="2800" b="1" i="1" dirty="0">
                <a:latin typeface="+mn-lt"/>
              </a:rPr>
              <a:t>reti o comunità informali di attori rilevanti</a:t>
            </a:r>
            <a:r>
              <a:rPr lang="it-IT" altLang="it-IT" sz="2800" i="1" dirty="0">
                <a:latin typeface="+mn-lt"/>
              </a:rPr>
              <a:t> che condividono un interesse/volontà comune, determinando un </a:t>
            </a:r>
            <a:r>
              <a:rPr lang="it-IT" altLang="it-IT" sz="2800" b="1" i="1" dirty="0">
                <a:latin typeface="+mn-lt"/>
              </a:rPr>
              <a:t>aumento del capitale sociale</a:t>
            </a:r>
            <a:r>
              <a:rPr lang="it-IT" altLang="it-IT" sz="2800" i="1" dirty="0">
                <a:latin typeface="+mn-lt"/>
              </a:rPr>
              <a:t> detenuto.</a:t>
            </a:r>
          </a:p>
          <a:p>
            <a:pPr eaLnBrk="1" hangingPunct="1">
              <a:spcBef>
                <a:spcPct val="50000"/>
              </a:spcBef>
            </a:pPr>
            <a:r>
              <a:rPr lang="it-IT" altLang="it-IT" sz="2800" i="1" noProof="1">
                <a:latin typeface="+mn-lt"/>
              </a:rPr>
              <a:t>Quest’ultimo non è buono per definizione.</a:t>
            </a:r>
          </a:p>
        </p:txBody>
      </p:sp>
    </p:spTree>
    <p:extLst>
      <p:ext uri="{BB962C8B-B14F-4D97-AF65-F5344CB8AC3E}">
        <p14:creationId xmlns:p14="http://schemas.microsoft.com/office/powerpoint/2010/main" val="22107895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7B41EC17-BDD0-D4CB-9738-C598EBD2E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50" y="1839952"/>
            <a:ext cx="11624784" cy="479502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DC10488-4B5E-2AF9-45F8-2BE5853DEC27}"/>
              </a:ext>
            </a:extLst>
          </p:cNvPr>
          <p:cNvSpPr txBox="1"/>
          <p:nvPr/>
        </p:nvSpPr>
        <p:spPr>
          <a:xfrm>
            <a:off x="260650" y="352559"/>
            <a:ext cx="116247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Catene causali di cambiamento a breve termine nella produzione di valore aggiunto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309054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07EBABF9-B383-C397-F3CF-37EDE90815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669305"/>
              </p:ext>
            </p:extLst>
          </p:nvPr>
        </p:nvGraphicFramePr>
        <p:xfrm>
          <a:off x="98322" y="137648"/>
          <a:ext cx="12005187" cy="6604112"/>
        </p:xfrm>
        <a:graphic>
          <a:graphicData uri="http://schemas.openxmlformats.org/drawingml/2006/table">
            <a:tbl>
              <a:tblPr firstRow="1" firstCol="1" bandRow="1"/>
              <a:tblGrid>
                <a:gridCol w="2500459">
                  <a:extLst>
                    <a:ext uri="{9D8B030D-6E8A-4147-A177-3AD203B41FA5}">
                      <a16:colId xmlns:a16="http://schemas.microsoft.com/office/drawing/2014/main" val="865458676"/>
                    </a:ext>
                  </a:extLst>
                </a:gridCol>
                <a:gridCol w="2572987">
                  <a:extLst>
                    <a:ext uri="{9D8B030D-6E8A-4147-A177-3AD203B41FA5}">
                      <a16:colId xmlns:a16="http://schemas.microsoft.com/office/drawing/2014/main" val="1293674587"/>
                    </a:ext>
                  </a:extLst>
                </a:gridCol>
                <a:gridCol w="6931741">
                  <a:extLst>
                    <a:ext uri="{9D8B030D-6E8A-4147-A177-3AD203B41FA5}">
                      <a16:colId xmlns:a16="http://schemas.microsoft.com/office/drawing/2014/main" val="840216928"/>
                    </a:ext>
                  </a:extLst>
                </a:gridCol>
              </a:tblGrid>
              <a:tr h="203059"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800" b="1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Componente specifica dell’azione del GAL</a:t>
                      </a:r>
                      <a:endParaRPr lang="it-IT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800" b="1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Descrittori di realizzazione (output)</a:t>
                      </a:r>
                      <a:endParaRPr lang="it-IT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800" b="1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Dinamiche di </a:t>
                      </a:r>
                      <a:r>
                        <a:rPr lang="it-IT" sz="1800" b="1" i="0" u="none" strike="noStrike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outcome</a:t>
                      </a:r>
                      <a:r>
                        <a:rPr lang="it-IT" sz="1800" b="1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 breve da ricercare (fattori di successo)</a:t>
                      </a:r>
                      <a:endParaRPr lang="it-IT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413252"/>
                  </a:ext>
                </a:extLst>
              </a:tr>
              <a:tr h="1016277"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Capacità di coinvolgere gli attori rilevanti nelle reti locali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Varietà di tipologie di membri delle reti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Grado di partecipazione di partner rilevanti nelle attività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marL="176213" indent="-176213" algn="just" fontAlgn="t">
                        <a:spcBef>
                          <a:spcPts val="400"/>
                        </a:spcBef>
                        <a:buClrTx/>
                        <a:buSzPts val="900"/>
                        <a:buFont typeface="Arial" panose="020B0604020202020204" pitchFamily="34" charset="0"/>
                        <a:buNone/>
                      </a:pPr>
                      <a:r>
                        <a:rPr lang="it-IT" sz="1800" b="0" i="0" u="none" strike="noStrike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	Intensificazione delle interazioni collaborative legate agli obiettivi di sviluppo</a:t>
                      </a:r>
                      <a:endParaRPr lang="it-IT" sz="1800" b="0" i="0" u="none" strike="noStrike" dirty="0">
                        <a:effectLst/>
                        <a:latin typeface="+mn-lt"/>
                      </a:endParaRPr>
                    </a:p>
                    <a:p>
                      <a:pPr marL="176213" indent="-176213" algn="just" fontAlgn="t">
                        <a:spcBef>
                          <a:spcPts val="4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it-IT" sz="1800" b="0" i="0" u="none" strike="noStrike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	Miglioramento della qualità delle interazioni, ad es. scambio di informazioni, conoscenze, e buone pratiche, nuove collaborazioni (formali e informali) e collaborazioni che portano a azioni/progetti collettivi.</a:t>
                      </a:r>
                      <a:endParaRPr lang="it-IT" sz="1800" b="0" i="0" u="none" strike="noStrike" dirty="0">
                        <a:effectLst/>
                        <a:latin typeface="+mn-lt"/>
                      </a:endParaRPr>
                    </a:p>
                    <a:p>
                      <a:pPr marL="176213" indent="-176213" algn="just" fontAlgn="t">
                        <a:spcBef>
                          <a:spcPts val="4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it-IT" sz="1800" b="0" i="0" u="none" strike="noStrike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	Cambiamenti percepiti nel livello di fiducia reciproca tra le parti interessate coinvolte</a:t>
                      </a:r>
                      <a:endParaRPr lang="it-IT" sz="1800" b="0" i="0" u="none" strike="noStrike" dirty="0">
                        <a:effectLst/>
                        <a:latin typeface="+mn-lt"/>
                      </a:endParaRPr>
                    </a:p>
                    <a:p>
                      <a:pPr marL="176213" indent="-176213" algn="just" fontAlgn="t">
                        <a:spcBef>
                          <a:spcPts val="4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it-IT" sz="1800" b="0" i="0" u="none" strike="noStrike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	Effetto leva a sostegno della SSL (mobilitazione di lavoro volontario e/o fondi pubblici e privati da fonti extra SSL) </a:t>
                      </a:r>
                      <a:endParaRPr lang="it-IT" sz="1800" b="0" i="0" u="none" strike="noStrike" dirty="0">
                        <a:effectLst/>
                        <a:latin typeface="+mn-lt"/>
                      </a:endParaRPr>
                    </a:p>
                    <a:p>
                      <a:pPr marL="176213" indent="-176213" algn="just" fontAlgn="t">
                        <a:spcBef>
                          <a:spcPts val="4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it-IT" sz="1800" b="0" i="0" u="none" strike="noStrike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	Aumento dell’incidenza degli approcci innovativi</a:t>
                      </a:r>
                      <a:endParaRPr lang="it-IT" sz="1800" b="0" i="0" u="none" strike="noStrike" dirty="0">
                        <a:effectLst/>
                        <a:latin typeface="+mn-lt"/>
                      </a:endParaRPr>
                    </a:p>
                    <a:p>
                      <a:pPr marL="176213" indent="-176213" algn="just" fontAlgn="t">
                        <a:spcBef>
                          <a:spcPts val="4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it-IT" sz="1800" b="0" i="0" u="none" strike="noStrike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	Cambiamenti nella consapevolezza e della sensibilità rispetto alle traiettorie di sviluppo individuate.</a:t>
                      </a:r>
                      <a:endParaRPr lang="it-IT" sz="1800" b="0" i="0" u="none" strike="noStrike" dirty="0">
                        <a:effectLst/>
                        <a:latin typeface="+mn-lt"/>
                      </a:endParaRPr>
                    </a:p>
                    <a:p>
                      <a:pPr marL="176213" indent="-176213" algn="just" fontAlgn="t">
                        <a:spcBef>
                          <a:spcPts val="4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it-IT" sz="1800" b="0" i="0" u="none" strike="noStrike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	Miglioramento della capacità di valorizzare le risorse locali e di rispondere alle esigenze</a:t>
                      </a:r>
                      <a:endParaRPr lang="it-IT" sz="1800" b="0" i="0" u="none" strike="noStrike" dirty="0">
                        <a:effectLst/>
                        <a:latin typeface="+mn-lt"/>
                      </a:endParaRPr>
                    </a:p>
                    <a:p>
                      <a:pPr marL="176213" indent="-176213" algn="just" fontAlgn="t">
                        <a:spcBef>
                          <a:spcPts val="4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it-IT" sz="1800" b="0" i="0" u="none" strike="noStrike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	Aumento del coinvolgimento dei soggetti della governance locale</a:t>
                      </a:r>
                      <a:endParaRPr lang="it-IT" sz="1800" b="0" i="0" u="none" strike="noStrike" dirty="0">
                        <a:effectLst/>
                        <a:latin typeface="+mn-lt"/>
                      </a:endParaRPr>
                    </a:p>
                    <a:p>
                      <a:pPr marL="176213" indent="-176213"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800" b="0" i="0" u="none" strike="noStrike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	Affermazione/sviluppo di meccanismi locali che favoriscono il coinvolgimento attivo della comunità nelle azioni</a:t>
                      </a:r>
                      <a:endParaRPr lang="it-IT" sz="1800" b="0" i="0" u="none" strike="noStrike" dirty="0">
                        <a:effectLst/>
                        <a:latin typeface="+mn-lt"/>
                      </a:endParaRPr>
                    </a:p>
                    <a:p>
                      <a:pPr marL="176213" indent="-176213"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800" b="0" i="0" u="none" strike="noStrike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	Aumento della sostenibilità (capacità di durare) delle iniziative promosse</a:t>
                      </a:r>
                      <a:endParaRPr lang="it-IT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101318" marR="101318" marT="50659" marB="5065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5860118"/>
                  </a:ext>
                </a:extLst>
              </a:tr>
              <a:tr h="1111967"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Capacità di stimolare dinamiche collaborative tra i membri delle reti (gruppi di interesse sociale ed economico e rappresentanti di istituzioni private e pubbliche) nel sostegno al processo di sviluppo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Grado di autonomia delle reti in fase decisionale ed attuativa </a:t>
                      </a:r>
                      <a:endParaRPr lang="it-IT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Grado di mobilitazione volontaria</a:t>
                      </a:r>
                      <a:endParaRPr lang="it-IT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652601"/>
                  </a:ext>
                </a:extLst>
              </a:tr>
              <a:tr h="1168255"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Possibilità di combinare tipologie di azione diverse</a:t>
                      </a:r>
                      <a:endParaRPr lang="it-IT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Capacità del GAL di stimolare risposte innovative a problemi rurali vecchi e nuovi</a:t>
                      </a:r>
                      <a:endParaRPr lang="it-IT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Grado di innovazione delle iniziative promosse</a:t>
                      </a:r>
                      <a:endParaRPr lang="it-IT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756872"/>
                  </a:ext>
                </a:extLst>
              </a:tr>
              <a:tr h="959990"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Capacità di coinvolgere reti lunghe che contribuiscono al successo delle iniziative locali</a:t>
                      </a:r>
                      <a:endParaRPr lang="it-IT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400"/>
                        </a:spcBef>
                        <a:buNone/>
                      </a:pPr>
                      <a:r>
                        <a:rPr lang="it-IT" sz="1600" b="0" i="0" u="none" strike="noStrike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Promozione di relazioni e sviluppo di progetti con istituzioni esterne, per rafforzare e migliorare (innovare) le azioni locali 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989" marR="75989" marT="105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06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403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86144D-EA8B-6ED1-C08B-39D1A52A5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C3A7666B-9497-8307-0FA4-B6D85D0BD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805" y="965864"/>
            <a:ext cx="10894741" cy="5990225"/>
          </a:xfrm>
          <a:prstGeom prst="rect">
            <a:avLst/>
          </a:prstGeom>
        </p:spPr>
      </p:pic>
      <p:sp>
        <p:nvSpPr>
          <p:cNvPr id="4" name="Titolo">
            <a:extLst>
              <a:ext uri="{FF2B5EF4-FFF2-40B4-BE49-F238E27FC236}">
                <a16:creationId xmlns:a16="http://schemas.microsoft.com/office/drawing/2014/main" id="{86A59454-2088-C5D6-EB1E-4BA6D8E40D96}"/>
              </a:ext>
            </a:extLst>
          </p:cNvPr>
          <p:cNvSpPr txBox="1"/>
          <p:nvPr/>
        </p:nvSpPr>
        <p:spPr>
          <a:xfrm>
            <a:off x="1" y="53398"/>
            <a:ext cx="12192000" cy="706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b">
            <a:normAutofit/>
          </a:bodyPr>
          <a:lstStyle>
            <a:lvl1pPr algn="l">
              <a:defRPr sz="7400">
                <a:latin typeface="DINPro-Bold"/>
                <a:ea typeface="DINPro-Bold"/>
                <a:cs typeface="DINPro-Bold"/>
                <a:sym typeface="DINPro-Bold"/>
              </a:defRPr>
            </a:lvl1pPr>
          </a:lstStyle>
          <a:p>
            <a:pPr algn="ctr"/>
            <a:r>
              <a:rPr lang="it-IT" sz="3700" b="1" dirty="0"/>
              <a:t>Capitale sociale</a:t>
            </a:r>
            <a:endParaRPr sz="3700" b="1" dirty="0"/>
          </a:p>
        </p:txBody>
      </p:sp>
    </p:spTree>
    <p:extLst>
      <p:ext uri="{BB962C8B-B14F-4D97-AF65-F5344CB8AC3E}">
        <p14:creationId xmlns:p14="http://schemas.microsoft.com/office/powerpoint/2010/main" val="3501076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482129-07EE-C67D-B889-63A8C58B51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">
            <a:extLst>
              <a:ext uri="{FF2B5EF4-FFF2-40B4-BE49-F238E27FC236}">
                <a16:creationId xmlns:a16="http://schemas.microsoft.com/office/drawing/2014/main" id="{963CC631-0C70-21BC-C83C-0EBB68143E5F}"/>
              </a:ext>
            </a:extLst>
          </p:cNvPr>
          <p:cNvSpPr txBox="1"/>
          <p:nvPr/>
        </p:nvSpPr>
        <p:spPr>
          <a:xfrm>
            <a:off x="1" y="53398"/>
            <a:ext cx="12192000" cy="706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b">
            <a:normAutofit/>
          </a:bodyPr>
          <a:lstStyle>
            <a:lvl1pPr algn="l">
              <a:defRPr sz="7400">
                <a:latin typeface="DINPro-Bold"/>
                <a:ea typeface="DINPro-Bold"/>
                <a:cs typeface="DINPro-Bold"/>
                <a:sym typeface="DINPro-Bold"/>
              </a:defRPr>
            </a:lvl1pPr>
          </a:lstStyle>
          <a:p>
            <a:pPr algn="ctr"/>
            <a:r>
              <a:rPr lang="it-IT" sz="3700" b="1" dirty="0"/>
              <a:t>Governance locale</a:t>
            </a:r>
            <a:endParaRPr sz="3700" b="1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7C6ADD9-C04F-4543-9A90-709D8803A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805" y="963068"/>
            <a:ext cx="10682867" cy="605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15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B3F684-0A89-8289-DD3C-44CAB0C87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">
            <a:extLst>
              <a:ext uri="{FF2B5EF4-FFF2-40B4-BE49-F238E27FC236}">
                <a16:creationId xmlns:a16="http://schemas.microsoft.com/office/drawing/2014/main" id="{BB256954-67E4-60DA-1224-74E309B850E2}"/>
              </a:ext>
            </a:extLst>
          </p:cNvPr>
          <p:cNvSpPr txBox="1"/>
          <p:nvPr/>
        </p:nvSpPr>
        <p:spPr>
          <a:xfrm>
            <a:off x="1" y="53398"/>
            <a:ext cx="12192000" cy="706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b">
            <a:normAutofit/>
          </a:bodyPr>
          <a:lstStyle>
            <a:lvl1pPr algn="l">
              <a:defRPr sz="7400">
                <a:latin typeface="DINPro-Bold"/>
                <a:ea typeface="DINPro-Bold"/>
                <a:cs typeface="DINPro-Bold"/>
                <a:sym typeface="DINPro-Bold"/>
              </a:defRPr>
            </a:lvl1pPr>
          </a:lstStyle>
          <a:p>
            <a:pPr algn="ctr"/>
            <a:r>
              <a:rPr lang="it-IT" sz="3700" b="1" dirty="0"/>
              <a:t>Risultati aggiuntivi</a:t>
            </a:r>
            <a:endParaRPr sz="3700" b="1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C213AAA0-ADBC-E89C-B79B-52C799868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28" y="800737"/>
            <a:ext cx="10136459" cy="630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245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11874</TotalTime>
  <Words>720</Words>
  <Application>Microsoft Office PowerPoint</Application>
  <PresentationFormat>Widescreen</PresentationFormat>
  <Paragraphs>50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6" baseType="lpstr">
      <vt:lpstr>Aptos Narrow</vt:lpstr>
      <vt:lpstr>Arial</vt:lpstr>
      <vt:lpstr>Arial Black</vt:lpstr>
      <vt:lpstr>Calibri</vt:lpstr>
      <vt:lpstr>Calibri Light</vt:lpstr>
      <vt:lpstr>Times New Roman</vt:lpstr>
      <vt:lpstr>Tema di Office</vt:lpstr>
      <vt:lpstr>Analisi del valore aggiunto LEADER  parte 1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Carlo Ricci</dc:creator>
  <cp:lastModifiedBy>Carlo Ricci</cp:lastModifiedBy>
  <cp:revision>70</cp:revision>
  <dcterms:created xsi:type="dcterms:W3CDTF">2021-02-18T09:02:33Z</dcterms:created>
  <dcterms:modified xsi:type="dcterms:W3CDTF">2025-06-05T12:10:42Z</dcterms:modified>
</cp:coreProperties>
</file>