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  <p:sldId id="340" r:id="rId3"/>
    <p:sldId id="341" r:id="rId4"/>
    <p:sldId id="342" r:id="rId5"/>
    <p:sldId id="343" r:id="rId6"/>
    <p:sldId id="344" r:id="rId7"/>
    <p:sldId id="345" r:id="rId8"/>
    <p:sldId id="346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 Ricci" initials="CR" lastIdx="1" clrIdx="0">
    <p:extLst>
      <p:ext uri="{19B8F6BF-5375-455C-9EA6-DF929625EA0E}">
        <p15:presenceInfo xmlns:p15="http://schemas.microsoft.com/office/powerpoint/2012/main" userId="cbbf0333e731fd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6B9067-0D37-47CB-91E1-EA761638F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E29DA8-30E2-4174-A7D4-060E878E7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FA6F80-03F1-41E4-B4F9-FB82BBA7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0D5560-76B0-4ECD-8816-D9161254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FF6BDF-A91B-4F80-87F5-CAE59F0F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24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A3266-0915-4868-BABE-282FCEE81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D1F547B-ADF6-4181-B373-D50725932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3C03B1-73E2-438B-828E-B93107CC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0B9541-FC4A-4FC2-BCC2-AD3D5650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4133C-5EC1-4959-80D8-341FF332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38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431F739-5108-4F51-B1BD-924B07D7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E23554-EA33-4D46-A1F5-EB453A63A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4D6EB4-6840-4227-8417-84AF663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D75F0B0-BC40-400D-907F-B813AA0E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443DB-22A6-470B-814A-A3689DFA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7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BE054-87BC-432B-8DB5-695814E9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3B5AB7-0D31-435D-8D61-97A0BF098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34AA2A-6A08-44C5-BEE7-3347D40C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91F44D-C30A-414F-8F07-F0DE560C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4A503A-0044-4341-B7EA-A2BE64AE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71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1AE3A1-8E7D-428A-B673-FCC8B5EE7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36C12B-6677-4A97-9E5C-825F32E71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A7C206-0455-47A5-BEBE-FBBBCFA5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16397-5E40-4F1B-B647-88706093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F6759-335A-49D8-A8A4-7A9D3B629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2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AD78E9-3AA9-456A-8536-A477CE198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86CE71-8D5D-4CDE-960A-4F1CC60E5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8C6C95-473B-4941-B0BB-BB9AF91CE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5EACB8-6488-44E0-BCFC-645E6D27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AFE7C19-FAEC-48E4-8E14-4D7393EC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032F4C-721C-48D6-AD9F-53CCA3AA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1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9F418-E3AC-41DC-ACBD-103454E4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066461-2CF8-43B0-836E-8F410E276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15B13E-22E1-46E9-8D02-D382BD2C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28E19D-A50F-4F67-AE50-AB66DE8B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0E27DE-7708-403C-B033-E16050F9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83974-8B6C-4C7C-AE0B-2B18710E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3F1D1ED-8012-47FE-AD6B-9F915B4D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52005C-5813-4536-8F7D-018B3FA7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2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CEDD90-E835-43D1-97C4-B04D7424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5CCD6-9EA9-4ADC-AE38-4230B3C9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130634E-6D5B-4287-ADBB-3FDA4C82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060D7C-5965-4475-B1C9-1E4566D4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5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7F5FA7E-3F29-4820-8164-6B2F7BD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FE6E53F-C248-4F89-B284-0B77F776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4ABE3-B3AF-4817-B701-D499604C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56524-3334-4886-AC11-CCBC29D5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D66E9C-0849-46D3-8ACD-15F5062B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2D3DA3-D4BD-429B-89C1-845625943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FA5028-23E4-4C6B-B472-60EA686C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7FAD449-87FA-41F1-8CEC-5CF76DB5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EA6F8A-8372-4449-87DC-2CC176B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4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FCBB6-C7EF-4449-A588-F216D9B8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AFC32D1-3790-44B5-82A1-EAAFCED80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4AA17B-CA86-4E69-80F7-86CD3BB0A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F1A692-A84E-4F4F-858D-DA24C2ED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B0886D-0E79-4AD9-8DA9-D6910957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EF6125-97D9-4439-B517-764991EB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5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13BBD67-0169-47CA-8FD8-A90C7D6C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6EEB7D0-4227-42E8-BC90-CC521741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297778-DBD7-4718-B8A9-A4B2B29CE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41D8F-E048-45BA-9B75-5104C3312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62D250-533A-4429-81C6-5FC2ADB75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2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CDC8-82E5-D5B7-AC95-1A4D67508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30">
            <a:extLst>
              <a:ext uri="{FF2B5EF4-FFF2-40B4-BE49-F238E27FC236}">
                <a16:creationId xmlns:a16="http://schemas.microsoft.com/office/drawing/2014/main" id="{BBC55055-C872-B2F3-5C3A-E5E899CB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188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2800" b="1" dirty="0">
                <a:latin typeface="Arial" panose="020B0604020202020204" pitchFamily="34" charset="0"/>
              </a:rPr>
              <a:t>Oggetto ed obiettivi della valutazione</a:t>
            </a: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F291617A-F1C2-84FA-831D-B81E42DED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0" y="895479"/>
            <a:ext cx="11983231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>
              <a:spcBef>
                <a:spcPct val="50000"/>
              </a:spcBef>
              <a:buSzPct val="156000"/>
            </a:pPr>
            <a:r>
              <a:rPr lang="it-IT" altLang="it-IT" sz="2400" dirty="0">
                <a:cs typeface="Arial" panose="020B0604020202020204" pitchFamily="34" charset="0"/>
              </a:rPr>
              <a:t>La valutazione si propone di analizzare i risultati di tipo quantitativo e qualitativo raggiunti dal progetto «Cibo di Comunità» e le loro dinamiche generative con particolare riferimento ai seguenti ambiti di intervento: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400" dirty="0">
                <a:cs typeface="Arial" panose="020B0604020202020204" pitchFamily="34" charset="0"/>
              </a:rPr>
              <a:t>Rafforzamento della produzione agricola in termini di miglioramento della competitività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r>
              <a:rPr lang="it-IT" altLang="it-IT" sz="2400" dirty="0">
                <a:cs typeface="Arial" panose="020B0604020202020204" pitchFamily="34" charset="0"/>
              </a:rPr>
              <a:t>Riduzione del livello di povertà educativa in campo alimentare e incremento dell’accesso al consumo consapevole di cibo locale</a:t>
            </a:r>
          </a:p>
          <a:p>
            <a:pPr marL="903288" indent="-547688" algn="just">
              <a:spcBef>
                <a:spcPct val="50000"/>
              </a:spcBef>
              <a:buSzPct val="156000"/>
              <a:buFont typeface="Arial" panose="020B0604020202020204" pitchFamily="34" charset="0"/>
              <a:buChar char="•"/>
            </a:pPr>
            <a:endParaRPr lang="it-IT" altLang="it-IT" sz="2400" i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833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7840423-D1FE-651B-2EB5-B00EC27F2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10" y="930165"/>
            <a:ext cx="11059297" cy="6030432"/>
          </a:xfrm>
          <a:prstGeom prst="rect">
            <a:avLst/>
          </a:prstGeom>
        </p:spPr>
      </p:pic>
      <p:sp>
        <p:nvSpPr>
          <p:cNvPr id="3" name="Text Box 4">
            <a:extLst>
              <a:ext uri="{FF2B5EF4-FFF2-40B4-BE49-F238E27FC236}">
                <a16:creationId xmlns:a16="http://schemas.microsoft.com/office/drawing/2014/main" id="{08A597E9-3ED8-74B2-3C26-A6E5FE386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93" y="2807947"/>
            <a:ext cx="3735857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 quale misura il progetto ha sostenuto il miglioramento della competitività delle imprese di produzione agricola coinvolte?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E813B8C3-B09A-2D68-FD23-928196446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188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2800" b="1" dirty="0">
                <a:latin typeface="Arial" panose="020B0604020202020204" pitchFamily="34" charset="0"/>
              </a:rPr>
              <a:t>Domanda valutativa nr.1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90D6134-D1BB-0DBE-B9C0-168F76280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50" y="3303863"/>
            <a:ext cx="349643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Nuova occupazione femminile e giovanile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9DEE58D1-BA88-7E70-3770-59E621FB7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407" y="1534861"/>
            <a:ext cx="288682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Incremento di fatturato proveniente dalle attività finanziate nelle imprese agricole beneficiarie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44BEEE66-88E6-1ED6-25AC-76FA4F700A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50" y="1659112"/>
            <a:ext cx="373585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Incremento di reddito proveniente dalle attività finanziate nelle imprese agricole beneficiarie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0A49AA62-8976-1B24-D851-3E5BA06A9C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407" y="3269612"/>
            <a:ext cx="288682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Incremento occupati giovani e donne</a:t>
            </a:r>
          </a:p>
        </p:txBody>
      </p:sp>
    </p:spTree>
    <p:extLst>
      <p:ext uri="{BB962C8B-B14F-4D97-AF65-F5344CB8AC3E}">
        <p14:creationId xmlns:p14="http://schemas.microsoft.com/office/powerpoint/2010/main" val="144493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7FE5E-39C6-EB85-7DAE-B5D12882E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50F75AF3-A9A3-BE62-12D5-779CA90A6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68" y="715687"/>
            <a:ext cx="11059297" cy="6030432"/>
          </a:xfrm>
          <a:prstGeom prst="rect">
            <a:avLst/>
          </a:prstGeom>
        </p:spPr>
      </p:pic>
      <p:sp>
        <p:nvSpPr>
          <p:cNvPr id="4" name="Text Box 1030">
            <a:extLst>
              <a:ext uri="{FF2B5EF4-FFF2-40B4-BE49-F238E27FC236}">
                <a16:creationId xmlns:a16="http://schemas.microsoft.com/office/drawing/2014/main" id="{3D203C08-7678-C6FA-0853-CAB3F06716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188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2800" b="1" dirty="0">
                <a:latin typeface="Arial" panose="020B0604020202020204" pitchFamily="34" charset="0"/>
              </a:rPr>
              <a:t>Domanda valutativa nr.2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373E74E1-4EA7-0992-176E-2756A7100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93" y="2807947"/>
            <a:ext cx="3735857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Quali risultati in termini di efficacia e capacità di durare nel tempo sono stati raggiunti dal processo aggregativo tra imprese agricole?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97E3A8E-ED09-14E3-FC50-61E1A5907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777" y="1797784"/>
            <a:ext cx="373585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La rete ha aperto nuovi canali commerciali per le aziende beneficiarie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DD1C3F60-0012-CE01-DA87-335D33932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777" y="3115723"/>
            <a:ext cx="348061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Nuovi funzioni e servizi per le imprese sviluppati dalla rete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EA6870C8-1BBA-497A-9674-CBAC9D769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9703" y="3115722"/>
            <a:ext cx="246789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Fatturato indotto dai servizi attivati dalla rete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B163D9D3-FC22-7384-3D8D-30582BDEB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9703" y="1655632"/>
            <a:ext cx="24678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n. Nuovi canali attivati</a:t>
            </a:r>
          </a:p>
        </p:txBody>
      </p:sp>
    </p:spTree>
    <p:extLst>
      <p:ext uri="{BB962C8B-B14F-4D97-AF65-F5344CB8AC3E}">
        <p14:creationId xmlns:p14="http://schemas.microsoft.com/office/powerpoint/2010/main" val="78631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74B9E-E9B6-5B10-ADF0-2EDE02CF3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AC71038-CB92-DA6D-ADFB-E8F95FC04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10" y="930165"/>
            <a:ext cx="11059297" cy="6030432"/>
          </a:xfrm>
          <a:prstGeom prst="rect">
            <a:avLst/>
          </a:prstGeom>
        </p:spPr>
      </p:pic>
      <p:sp>
        <p:nvSpPr>
          <p:cNvPr id="3" name="Text Box 4">
            <a:extLst>
              <a:ext uri="{FF2B5EF4-FFF2-40B4-BE49-F238E27FC236}">
                <a16:creationId xmlns:a16="http://schemas.microsoft.com/office/drawing/2014/main" id="{4FDFD38A-412E-29E6-9958-1D4729D4D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94" y="1559912"/>
            <a:ext cx="350108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 quale misura il progetto a sostenuto la riduzione del livello di povertà educativa in campo alimentare e l’incremento dell’accesso al consumo consapevole di cibo locale?</a:t>
            </a:r>
          </a:p>
        </p:txBody>
      </p:sp>
      <p:sp>
        <p:nvSpPr>
          <p:cNvPr id="4" name="Text Box 1030">
            <a:extLst>
              <a:ext uri="{FF2B5EF4-FFF2-40B4-BE49-F238E27FC236}">
                <a16:creationId xmlns:a16="http://schemas.microsoft.com/office/drawing/2014/main" id="{86DC1EC6-74A4-44A4-2A0F-75DCC87E0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188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2800" b="1" dirty="0">
                <a:latin typeface="Arial" panose="020B0604020202020204" pitchFamily="34" charset="0"/>
              </a:rPr>
              <a:t>Domanda valutativa nr.3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30069AD0-4374-A4A8-A7A7-32A8ADF82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3120" y="1559912"/>
            <a:ext cx="350108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Miglioramento della consapevolezza sui principi di una alimentazione sana fra gli studenti delle scuole dell’obbligo 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2C2B8F4E-FFFC-2493-E555-A7D3D7ED2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1548" y="1559912"/>
            <a:ext cx="23400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Grado di consapevolezza</a:t>
            </a:r>
          </a:p>
        </p:txBody>
      </p:sp>
    </p:spTree>
    <p:extLst>
      <p:ext uri="{BB962C8B-B14F-4D97-AF65-F5344CB8AC3E}">
        <p14:creationId xmlns:p14="http://schemas.microsoft.com/office/powerpoint/2010/main" val="226237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3F16A-7AAA-7424-9312-7E45550D7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E2D50096-B5D7-C6F5-4479-E111334AB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59" y="920334"/>
            <a:ext cx="11059297" cy="6030432"/>
          </a:xfrm>
          <a:prstGeom prst="rect">
            <a:avLst/>
          </a:prstGeom>
        </p:spPr>
      </p:pic>
      <p:sp>
        <p:nvSpPr>
          <p:cNvPr id="4" name="Text Box 1030">
            <a:extLst>
              <a:ext uri="{FF2B5EF4-FFF2-40B4-BE49-F238E27FC236}">
                <a16:creationId xmlns:a16="http://schemas.microsoft.com/office/drawing/2014/main" id="{4163A29C-1F45-5BB1-EE96-9025AF0F5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1881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2800" b="1" dirty="0">
                <a:latin typeface="Arial" panose="020B0604020202020204" pitchFamily="34" charset="0"/>
              </a:rPr>
              <a:t>Domanda valutativa nr.4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514B116C-6AF3-E9E5-F381-0E7189A31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93" y="2091252"/>
            <a:ext cx="3735857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Quali risultati in termini di efficacia e capacità di durare nel tempo sono stati raggiunti dal processo di attivazione (creazione/individuazione) di un’impresa sociale di comunità specializzata nella promozione della cultura dell’accesso al consumo consapevole di cibo locale?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FE38233-C670-A0E4-62F6-6D7A0FEF9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622" y="2091252"/>
            <a:ext cx="373585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Grado di partecipazione degli attori chiave del mondo produttivo e della società civile 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F9E83936-20B1-87CA-8473-017A2E6DE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621" y="3590671"/>
            <a:ext cx="373585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Successo delle attività di animazione realizzate dall’impresa di comunità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66D53F10-83C8-1258-EDD6-FF8622B33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7801" y="2169910"/>
            <a:ext cx="27239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Numero e composizione </a:t>
            </a:r>
          </a:p>
        </p:txBody>
      </p:sp>
    </p:spTree>
    <p:extLst>
      <p:ext uri="{BB962C8B-B14F-4D97-AF65-F5344CB8AC3E}">
        <p14:creationId xmlns:p14="http://schemas.microsoft.com/office/powerpoint/2010/main" val="129919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0797DE2-DAFF-BD48-0E6B-27DB70A4D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50" y="947810"/>
            <a:ext cx="11059297" cy="603043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970E05B5-7944-03FE-89EA-D2E8F896CDE8}"/>
              </a:ext>
            </a:extLst>
          </p:cNvPr>
          <p:cNvSpPr txBox="1"/>
          <p:nvPr/>
        </p:nvSpPr>
        <p:spPr>
          <a:xfrm>
            <a:off x="1046480" y="2121400"/>
            <a:ext cx="2926080" cy="36832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it-IT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che misura le attività di animazione e comunicazione hanno contribuito a rafforzare le reti locali, la fiducia tra attori e la condivisione di competenze nel territorio coinvolto?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it-IT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Focus:</a:t>
            </a:r>
            <a:r>
              <a:rPr lang="it-I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coesione sociale, relazioni di fiducia, apprendimento collettivo.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B53F9B7-509C-E29D-0308-64E97CF6220B}"/>
              </a:ext>
            </a:extLst>
          </p:cNvPr>
          <p:cNvSpPr txBox="1"/>
          <p:nvPr/>
        </p:nvSpPr>
        <p:spPr>
          <a:xfrm>
            <a:off x="2794000" y="21665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1800" b="1" dirty="0">
                <a:latin typeface="Arial" panose="020B0604020202020204" pitchFamily="34" charset="0"/>
              </a:rPr>
              <a:t>Domanda valutativa nr.5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27BD4AA9-4546-B191-35A7-45F28A2A0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4033" y="3075057"/>
            <a:ext cx="27239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Incremento delle iniziative collettive 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8AA6FC79-8BD0-51CC-4C30-D5E234EC6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7968" y="1815967"/>
            <a:ext cx="337591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Incremento della partecipazione attiva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1A8EC84C-3C55-CA3F-803D-0271D0DBC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7968" y="3963026"/>
            <a:ext cx="27239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Incremento delle iniziative innovative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6EE0B35A-67EE-D341-CC8A-C7F387C6E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4033" y="5026649"/>
            <a:ext cx="27239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Diversificazione ed intensità di relazioni intersettoriali</a:t>
            </a:r>
          </a:p>
        </p:txBody>
      </p:sp>
    </p:spTree>
    <p:extLst>
      <p:ext uri="{BB962C8B-B14F-4D97-AF65-F5344CB8AC3E}">
        <p14:creationId xmlns:p14="http://schemas.microsoft.com/office/powerpoint/2010/main" val="37311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ACAB670-C439-7D84-AF2B-3DDC22C5EA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1" y="827568"/>
            <a:ext cx="11059297" cy="603043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CC27D52-A626-348D-5039-E65D378D4DAC}"/>
              </a:ext>
            </a:extLst>
          </p:cNvPr>
          <p:cNvSpPr txBox="1"/>
          <p:nvPr/>
        </p:nvSpPr>
        <p:spPr>
          <a:xfrm>
            <a:off x="779711" y="1607843"/>
            <a:ext cx="3345249" cy="4741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it-IT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 Miglioramento della governance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it-IT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attività di accompagnamento hanno favorito forme di partecipazione attiva e trasparente da parte dei diversi stakeholder nei processi decisionali e nella costruzione della Comunità di Progetto?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Focus:</a:t>
            </a:r>
            <a:r>
              <a:rPr lang="it-I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inclusione, processi decisionali aperti, cooperazione tra livelli istituzionali e civici.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9C80164-C028-524D-11C5-F1C72B408D65}"/>
              </a:ext>
            </a:extLst>
          </p:cNvPr>
          <p:cNvSpPr txBox="1"/>
          <p:nvPr/>
        </p:nvSpPr>
        <p:spPr>
          <a:xfrm>
            <a:off x="2794000" y="21665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1800" b="1" dirty="0">
                <a:latin typeface="Arial" panose="020B0604020202020204" pitchFamily="34" charset="0"/>
              </a:rPr>
              <a:t>Domanda valutativa nr.6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86DACA2-88DD-B0C8-12F6-5143101D9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0034" y="1752620"/>
            <a:ext cx="35870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Innalzamento del livello di cittadinanza (rispetto alla CP)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37B2EA44-6216-6ABA-59BE-528833B6D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4951" y="2966908"/>
            <a:ext cx="35870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Maggiore apertura dei processi decisionali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300139DD-2E95-5574-2C81-66B6DC83E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9531" y="3955052"/>
            <a:ext cx="358700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Aumento del grado di utilizzo della rendicontazione sociale</a:t>
            </a:r>
          </a:p>
        </p:txBody>
      </p:sp>
    </p:spTree>
    <p:extLst>
      <p:ext uri="{BB962C8B-B14F-4D97-AF65-F5344CB8AC3E}">
        <p14:creationId xmlns:p14="http://schemas.microsoft.com/office/powerpoint/2010/main" val="150295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21211C44-031F-5377-CB1C-4EAFCDE0C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1" y="1037778"/>
            <a:ext cx="11059297" cy="603043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47EFDE3-97B4-CEC1-9398-AB6CF6801B56}"/>
              </a:ext>
            </a:extLst>
          </p:cNvPr>
          <p:cNvSpPr txBox="1"/>
          <p:nvPr/>
        </p:nvSpPr>
        <p:spPr>
          <a:xfrm>
            <a:off x="873760" y="1841876"/>
            <a:ext cx="3738880" cy="4422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it-IT" sz="1800" b="1" kern="100" dirty="0">
                <a:solidFill>
                  <a:srgbClr val="004A48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Potenziamento dei risultati e degli impatti</a:t>
            </a:r>
            <a:endParaRPr lang="it-IT" sz="1800" kern="100" dirty="0">
              <a:solidFill>
                <a:srgbClr val="004A48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it-IT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che modo l’azione di animazione e supporto ha aumentato l’efficacia complessiva delle altre azioni progettuali, in termini di innovazione, adattamento ai bisogni locali e creazione di sinergie?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Focus:</a:t>
            </a:r>
            <a:r>
              <a:rPr lang="it-I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impatti trasversali, integrazione tra azioni, valore aggiunto generato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35CCB7B-CF0A-6826-A588-5DE0F8A32BBB}"/>
              </a:ext>
            </a:extLst>
          </p:cNvPr>
          <p:cNvSpPr txBox="1"/>
          <p:nvPr/>
        </p:nvSpPr>
        <p:spPr>
          <a:xfrm>
            <a:off x="2794000" y="21665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600"/>
              </a:spcBef>
            </a:pPr>
            <a:r>
              <a:rPr lang="it-IT" altLang="it-IT" sz="1800" b="1" dirty="0">
                <a:latin typeface="Arial" panose="020B0604020202020204" pitchFamily="34" charset="0"/>
              </a:rPr>
              <a:t>Domanda valutativa nr.7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39A5837A-722B-7D6B-6B39-B153EAB61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622" y="2131166"/>
            <a:ext cx="35870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Aumento del tasso di innovazione e della sostenibilità dei progetti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4D0C7CE7-BD18-4BC9-057F-BF7F03642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4951" y="3537180"/>
            <a:ext cx="35870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9163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spcBef>
                <a:spcPct val="50000"/>
              </a:spcBef>
              <a:buSzPct val="156000"/>
            </a:pPr>
            <a:r>
              <a:rPr lang="it-IT" altLang="it-IT" sz="2000" dirty="0">
                <a:cs typeface="Arial" panose="020B0604020202020204" pitchFamily="34" charset="0"/>
              </a:rPr>
              <a:t>Aumento della compartecipazione con risorse extra Leader</a:t>
            </a:r>
          </a:p>
        </p:txBody>
      </p:sp>
    </p:spTree>
    <p:extLst>
      <p:ext uri="{BB962C8B-B14F-4D97-AF65-F5344CB8AC3E}">
        <p14:creationId xmlns:p14="http://schemas.microsoft.com/office/powerpoint/2010/main" val="9659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9639</TotalTime>
  <Words>518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Ricci</dc:creator>
  <cp:lastModifiedBy>Carlo Ricci</cp:lastModifiedBy>
  <cp:revision>68</cp:revision>
  <dcterms:created xsi:type="dcterms:W3CDTF">2021-02-18T09:02:33Z</dcterms:created>
  <dcterms:modified xsi:type="dcterms:W3CDTF">2025-06-05T13:07:57Z</dcterms:modified>
</cp:coreProperties>
</file>