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4" r:id="rId2"/>
    <p:sldId id="333" r:id="rId3"/>
    <p:sldId id="327" r:id="rId4"/>
    <p:sldId id="312" r:id="rId5"/>
    <p:sldId id="331" r:id="rId6"/>
    <p:sldId id="313" r:id="rId7"/>
    <p:sldId id="334" r:id="rId8"/>
    <p:sldId id="311" r:id="rId9"/>
    <p:sldId id="337" r:id="rId10"/>
    <p:sldId id="338" r:id="rId11"/>
    <p:sldId id="335" r:id="rId12"/>
    <p:sldId id="343" r:id="rId13"/>
    <p:sldId id="336" r:id="rId14"/>
    <p:sldId id="340" r:id="rId15"/>
    <p:sldId id="342" r:id="rId16"/>
    <p:sldId id="341" r:id="rId1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lo Ricci" initials="CR" lastIdx="1" clrIdx="0">
    <p:extLst>
      <p:ext uri="{19B8F6BF-5375-455C-9EA6-DF929625EA0E}">
        <p15:presenceInfo xmlns:p15="http://schemas.microsoft.com/office/powerpoint/2012/main" userId="cbbf0333e731fd5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2" d="100"/>
          <a:sy n="52" d="100"/>
        </p:scale>
        <p:origin x="116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6B9067-0D37-47CB-91E1-EA761638F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2E29DA8-30E2-4174-A7D4-060E878E7F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3FA6F80-03F1-41E4-B4F9-FB82BBA74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A0D5560-76B0-4ECD-8816-D9161254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6FF6BDF-A91B-4F80-87F5-CAE59F0FE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9246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A5A3266-0915-4868-BABE-282FCEE81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D1F547B-ADF6-4181-B373-D507259321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A3C03B1-73E2-438B-828E-B93107CCE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30B9541-FC4A-4FC2-BCC2-AD3D5650E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84133C-5EC1-4959-80D8-341FF3324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438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B431F739-5108-4F51-B1BD-924B07D74C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AE23554-EA33-4D46-A1F5-EB453A63A5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E4D6EB4-6840-4227-8417-84AF663B7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D75F0B0-BC40-400D-907F-B813AA0ED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F3443DB-22A6-470B-814A-A3689DFA8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8770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BE054-87BC-432B-8DB5-695814E9C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B3B5AB7-0D31-435D-8D61-97A0BF098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734AA2A-6A08-44C5-BEE7-3347D40C5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D91F44D-C30A-414F-8F07-F0DE560C5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24A503A-0044-4341-B7EA-A2BE64AEF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971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1AE3A1-8E7D-428A-B673-FCC8B5EE7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F36C12B-6677-4A97-9E5C-825F32E71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1A7C206-0455-47A5-BEBE-FBBBCFA51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6716397-5E40-4F1B-B647-887060937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6BF6759-335A-49D8-A8A4-7A9D3B629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3200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AD78E9-3AA9-456A-8536-A477CE198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986CE71-8D5D-4CDE-960A-4F1CC60E5C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98C6C95-473B-4941-B0BB-BB9AF91CEE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E5EACB8-6488-44E0-BCFC-645E6D276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AFE7C19-FAEC-48E4-8E14-4D7393EC2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B032F4C-721C-48D6-AD9F-53CCA3AAB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814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E9F418-E3AC-41DC-ACBD-103454E42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E066461-2CF8-43B0-836E-8F410E276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815B13E-22E1-46E9-8D02-D382BD2C04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4828E19D-A50F-4F67-AE50-AB66DE8BDA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20E27DE-7708-403C-B033-E16050F994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83974-8B6C-4C7C-AE0B-2B18710E5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73F1D1ED-8012-47FE-AD6B-9F915B4D4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A52005C-5813-4536-8F7D-018B3FA7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9225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CEDD90-E835-43D1-97C4-B04D74244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155CCD6-9EA9-4ADC-AE38-4230B3C98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130634E-6D5B-4287-ADBB-3FDA4C82D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6060D7C-5965-4475-B1C9-1E4566D47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7593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7F5FA7E-3F29-4820-8164-6B2F7BD20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4FE6E53F-C248-4F89-B284-0B77F7769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F54ABE3-B3AF-4817-B701-D499604CA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927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E56524-3334-4886-AC11-CCBC29D59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7D66E9C-0849-46D3-8ACD-15F5062B6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02D3DA3-D4BD-429B-89C1-845625943F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3FA5028-23E4-4C6B-B472-60EA686C3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7FAD449-87FA-41F1-8CEC-5CF76DB58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FEA6F8A-8372-4449-87DC-2CC176B77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3454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CFCBB6-C7EF-4449-A588-F216D9B82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AFC32D1-3790-44B5-82A1-EAAFCED80C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14AA17B-CA86-4E69-80F7-86CD3BB0A6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4F1A692-A84E-4F4F-858D-DA24C2ED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4B0886D-0E79-4AD9-8DA9-D69109575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2EF6125-97D9-4439-B517-764991EB6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6955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713BBD67-0169-47CA-8FD8-A90C7D6C9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6EEB7D0-4227-42E8-BC90-CC52174122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E297778-DBD7-4718-B8A9-A4B2B29CE0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81D86-E5E4-4D2E-BE6D-881B5841B446}" type="datetimeFigureOut">
              <a:rPr lang="it-IT" smtClean="0"/>
              <a:t>04/06/2025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B441D8F-E048-45BA-9B75-5104C33127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362D250-533A-4429-81C6-5FC2ADB75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0291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289880E4-9520-42D7-AED8-4070C94B5F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4170629"/>
            <a:ext cx="12192000" cy="2387600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it-IT" sz="4000" b="1" dirty="0"/>
              <a:t>Introduzione alla valutazione della SSL</a:t>
            </a:r>
            <a:br>
              <a:rPr lang="it-IT" sz="4000" b="1" dirty="0"/>
            </a:br>
            <a:r>
              <a:rPr lang="it-IT" sz="4000" b="1" dirty="0"/>
              <a:t>parte 1</a:t>
            </a:r>
            <a:endParaRPr lang="x-none" sz="24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C95391F-3BC6-BFAE-C484-158137E9B58F}"/>
              </a:ext>
            </a:extLst>
          </p:cNvPr>
          <p:cNvSpPr txBox="1"/>
          <p:nvPr/>
        </p:nvSpPr>
        <p:spPr>
          <a:xfrm>
            <a:off x="0" y="2735133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Modulo 4: Monitoraggio, Valutazione e Indicatori di Performance (KPI)</a:t>
            </a:r>
            <a:endParaRPr lang="it-IT" sz="24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8A64211-CAA9-B425-5B3E-E841E2B27540}"/>
              </a:ext>
            </a:extLst>
          </p:cNvPr>
          <p:cNvSpPr txBox="1"/>
          <p:nvPr/>
        </p:nvSpPr>
        <p:spPr>
          <a:xfrm>
            <a:off x="172995" y="305475"/>
            <a:ext cx="118748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2400" dirty="0"/>
              <a:t>Progetto START AKIS - Supporto e </a:t>
            </a:r>
            <a:r>
              <a:rPr lang="it-IT" sz="2400" dirty="0" err="1"/>
              <a:t>accompagnamenTo</a:t>
            </a:r>
            <a:r>
              <a:rPr lang="it-IT" sz="2400" dirty="0"/>
              <a:t> sistema della </a:t>
            </a:r>
            <a:r>
              <a:rPr lang="it-IT" sz="2400" dirty="0" err="1"/>
              <a:t>conoscenzA</a:t>
            </a:r>
            <a:r>
              <a:rPr lang="it-IT" sz="2400" dirty="0"/>
              <a:t> e dell'innovazione in </a:t>
            </a:r>
            <a:r>
              <a:rPr lang="it-IT" sz="2400" dirty="0" err="1"/>
              <a:t>agRicolTura</a:t>
            </a:r>
            <a:r>
              <a:rPr lang="it-IT" sz="2400" dirty="0"/>
              <a:t> (AKIS) PSR 2014-2020 CSR 2023-27 Convenzione tra Regione Campania e Formez PA del 19 Dicembre 2023 Fonte di finanziamento: PSR 2014-2020 (prima annualità) e CSR 2023- 2027 (successive annualità)</a:t>
            </a:r>
          </a:p>
        </p:txBody>
      </p:sp>
    </p:spTree>
    <p:extLst>
      <p:ext uri="{BB962C8B-B14F-4D97-AF65-F5344CB8AC3E}">
        <p14:creationId xmlns:p14="http://schemas.microsoft.com/office/powerpoint/2010/main" val="1799721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CDC8-82E5-D5B7-AC95-1A4D67508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31531F1A-F38C-1267-D545-AE2413EFC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661599"/>
            <a:ext cx="11983231" cy="449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600" dirty="0">
                <a:cs typeface="Arial" panose="020B0604020202020204" pitchFamily="34" charset="0"/>
              </a:rPr>
              <a:t>Quali sono i 2/3 problemi principali che questo progetto affronta (in ordine)?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600" dirty="0">
                <a:cs typeface="Arial" panose="020B0604020202020204" pitchFamily="34" charset="0"/>
              </a:rPr>
              <a:t>Che tipo di soluzioni specifiche propone?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600" dirty="0">
                <a:cs typeface="Arial" panose="020B0604020202020204" pitchFamily="34" charset="0"/>
              </a:rPr>
              <a:t>Chi sono i destinatari principali?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600" dirty="0">
                <a:cs typeface="Arial" panose="020B0604020202020204" pitchFamily="34" charset="0"/>
              </a:rPr>
              <a:t>Quali condizioni/comportamenti si vogliono cambiare?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600" dirty="0">
                <a:cs typeface="Arial" panose="020B0604020202020204" pitchFamily="34" charset="0"/>
              </a:rPr>
              <a:t>Quali sono gli elementi/passaggi che riteniamo più difficili?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600" dirty="0">
                <a:cs typeface="Arial" panose="020B0604020202020204" pitchFamily="34" charset="0"/>
              </a:rPr>
              <a:t>Quali sono i risultati concreti più importanti?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600" dirty="0">
                <a:cs typeface="Arial" panose="020B0604020202020204" pitchFamily="34" charset="0"/>
              </a:rPr>
              <a:t>Esistono possibili effetti indesiderati?</a:t>
            </a: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BBC55055-C872-B2F3-5C3A-E5E899CB0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07299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Check list per impostare il piano di valutazione</a:t>
            </a:r>
          </a:p>
        </p:txBody>
      </p:sp>
    </p:spTree>
    <p:extLst>
      <p:ext uri="{BB962C8B-B14F-4D97-AF65-F5344CB8AC3E}">
        <p14:creationId xmlns:p14="http://schemas.microsoft.com/office/powerpoint/2010/main" val="2011833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92756-76FB-56D1-0E88-59E78CE3A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0DC788A8-FEEB-2F41-B29C-7C148153D4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797526"/>
            <a:ext cx="11983231" cy="4293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just">
              <a:spcBef>
                <a:spcPct val="50000"/>
              </a:spcBef>
              <a:buSzPct val="156000"/>
            </a:pPr>
            <a:r>
              <a:rPr lang="it-IT" altLang="it-IT" sz="2600" dirty="0">
                <a:cs typeface="Arial" panose="020B0604020202020204" pitchFamily="34" charset="0"/>
              </a:rPr>
              <a:t>L’oggetto della valutazione è ciò che si intende analizzare, l’insieme degli elementi che si vogliono analizzare e comprendere per trarre giudizi su un progetto. In un progetto di sviluppo locale, questi oggetti possono essere:</a:t>
            </a:r>
          </a:p>
          <a:p>
            <a:pPr marL="903288" indent="-547688" algn="just"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Il progetto stesso (logica, coerenza, risultati, sostenibilità)</a:t>
            </a:r>
          </a:p>
          <a:p>
            <a:pPr marL="903288" indent="-547688" algn="just"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Suoi singoli componenti: specifici interventi, specifiche fasi, specifiche le funzioni di animazione e gestione, specifiche categorie di effetti (governance, partecipazione ecc.)</a:t>
            </a:r>
          </a:p>
          <a:p>
            <a:pPr marL="903288" indent="-547688" algn="just"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il processo di implementazione ed i meccanismi di gestione e monitoraggio</a:t>
            </a:r>
            <a:endParaRPr lang="it-IT" altLang="it-IT" sz="2600" i="1" dirty="0">
              <a:cs typeface="Arial" panose="020B0604020202020204" pitchFamily="34" charset="0"/>
            </a:endParaRP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DE56D297-4B4A-7FF2-A2A4-32AF0C41F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5514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Preparare un piano di valutazione: Oggetto</a:t>
            </a:r>
          </a:p>
        </p:txBody>
      </p:sp>
    </p:spTree>
    <p:extLst>
      <p:ext uri="{BB962C8B-B14F-4D97-AF65-F5344CB8AC3E}">
        <p14:creationId xmlns:p14="http://schemas.microsoft.com/office/powerpoint/2010/main" val="149064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00A414-BE98-B64B-7976-6FADC2F40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43EC7453-AD0D-41B5-F38B-271C8F74DF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797526"/>
            <a:ext cx="11983231" cy="2693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just">
              <a:spcBef>
                <a:spcPct val="50000"/>
              </a:spcBef>
              <a:buSzPct val="156000"/>
            </a:pPr>
            <a:r>
              <a:rPr lang="it-IT" altLang="it-IT" sz="2600" dirty="0">
                <a:cs typeface="Arial" panose="020B0604020202020204" pitchFamily="34" charset="0"/>
              </a:rPr>
              <a:t>Gli obiettivi sono il motivo per cui si fa la valutazione. Rappresentano il "perché" o il «per quale scopo», ad esempio:</a:t>
            </a:r>
          </a:p>
          <a:p>
            <a:pPr marL="903288" indent="-547688" algn="just"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Capire se il progetto ha raggiunto i suoi risultati</a:t>
            </a:r>
          </a:p>
          <a:p>
            <a:pPr marL="903288" indent="-547688" algn="just"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Migliorare la qualità degli interventi futuri</a:t>
            </a:r>
          </a:p>
          <a:p>
            <a:pPr marL="903288" indent="-547688" algn="just"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Identificare criticità e buone pratiche</a:t>
            </a:r>
            <a:endParaRPr lang="it-IT" altLang="it-IT" sz="2600" i="1" dirty="0">
              <a:cs typeface="Arial" panose="020B0604020202020204" pitchFamily="34" charset="0"/>
            </a:endParaRP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2046CAD0-0B24-3001-2854-84FB69A02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5514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Preparare un piano di valutazione: obiettivi</a:t>
            </a:r>
          </a:p>
        </p:txBody>
      </p:sp>
    </p:spTree>
    <p:extLst>
      <p:ext uri="{BB962C8B-B14F-4D97-AF65-F5344CB8AC3E}">
        <p14:creationId xmlns:p14="http://schemas.microsoft.com/office/powerpoint/2010/main" val="408932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CDC8-82E5-D5B7-AC95-1A4D67508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31531F1A-F38C-1267-D545-AE2413EFC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266183"/>
            <a:ext cx="11983231" cy="3985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600" dirty="0">
                <a:cs typeface="Arial" panose="020B0604020202020204" pitchFamily="34" charset="0"/>
              </a:rPr>
              <a:t>Impostazione (strutturazione)</a:t>
            </a:r>
          </a:p>
          <a:p>
            <a:pPr marL="901700" indent="0" algn="just">
              <a:spcBef>
                <a:spcPts val="6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Si definiscono le basi metodologiche e operative della valutazione: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Definizione di oggetto e obiettivi della valutazione: cosa si vuole valutare.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Individuazione degli attori coinvolti e ruoli.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Revisione della logica di intervento del progetto: identificazione di input, attività, output, </a:t>
            </a:r>
            <a:r>
              <a:rPr lang="it-IT" altLang="it-IT" sz="2600" dirty="0" err="1">
                <a:cs typeface="Arial" panose="020B0604020202020204" pitchFamily="34" charset="0"/>
              </a:rPr>
              <a:t>outcome</a:t>
            </a:r>
            <a:r>
              <a:rPr lang="it-IT" altLang="it-IT" sz="2600" dirty="0">
                <a:cs typeface="Arial" panose="020B0604020202020204" pitchFamily="34" charset="0"/>
              </a:rPr>
              <a:t> e impatti attesi.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Formulazione delle domande valutative: quali sono gli interrogativi chiave a cui la valutazione deve rispondere.</a:t>
            </a: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BBC55055-C872-B2F3-5C3A-E5E899CB0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5514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Preparare un piano di valutazione: Fasi</a:t>
            </a:r>
          </a:p>
        </p:txBody>
      </p:sp>
    </p:spTree>
    <p:extLst>
      <p:ext uri="{BB962C8B-B14F-4D97-AF65-F5344CB8AC3E}">
        <p14:creationId xmlns:p14="http://schemas.microsoft.com/office/powerpoint/2010/main" val="26156792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0929B-9E19-EB5E-D741-5D07BC572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A90C778C-EFFD-F691-B0ED-8CA7964F46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266183"/>
            <a:ext cx="11983231" cy="423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901700" indent="-546100" algn="just">
              <a:spcBef>
                <a:spcPct val="500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2.	Definizione strumenti (osservazione)</a:t>
            </a:r>
          </a:p>
          <a:p>
            <a:pPr marL="901700" indent="0" algn="just">
              <a:spcBef>
                <a:spcPts val="6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Progettazione delle modalità di raccolta dei dati necessari per rispondere alle domande valutative.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Scelta degli strumenti di rilevazione: questionari, interviste, focus group, osservazioni dirette, analisi documentale, indicatori statistici.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Costruzione degli indicatori: quantitativi e qualitativi, per misurare i risultati rispetto agli obiettivi.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Pianificazione della raccolta dati: tempistiche, modalità operative, responsabilità.</a:t>
            </a: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CFDE72D7-6E79-C756-79E9-1410212EDE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5514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Preparare un piano di valutazione: Fasi</a:t>
            </a:r>
          </a:p>
        </p:txBody>
      </p:sp>
    </p:spTree>
    <p:extLst>
      <p:ext uri="{BB962C8B-B14F-4D97-AF65-F5344CB8AC3E}">
        <p14:creationId xmlns:p14="http://schemas.microsoft.com/office/powerpoint/2010/main" val="1437184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8CBED-E4D6-33EE-C347-5A23D6F2B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175B9C61-8A96-85E4-A4A0-D569667D85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266183"/>
            <a:ext cx="11983231" cy="3431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901700" indent="-546100" algn="just">
              <a:spcBef>
                <a:spcPct val="500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3.	Analisi</a:t>
            </a:r>
          </a:p>
          <a:p>
            <a:pPr marL="901700" indent="0" algn="just">
              <a:spcBef>
                <a:spcPts val="6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Analisi (elaborazione e trattamento) dei dati raccolti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Pulizia e organizzazione dei dati: correzione di eventuali errori o incongruenze.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Elaborazioni statistiche e qualitative: analisi dei trend, confronti, modelli interpretativi.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Ricerca di correlazioni o causalità: tra azioni svolte e effetti prodotti.</a:t>
            </a: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4195D882-F5D8-C850-43D9-2820CC7A7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5514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Preparare un piano di valutazione: Fasi</a:t>
            </a:r>
          </a:p>
        </p:txBody>
      </p:sp>
    </p:spTree>
    <p:extLst>
      <p:ext uri="{BB962C8B-B14F-4D97-AF65-F5344CB8AC3E}">
        <p14:creationId xmlns:p14="http://schemas.microsoft.com/office/powerpoint/2010/main" val="2365568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3292C-9CA1-7B05-7C09-19BFE3045C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EF8D5191-8881-FDB5-DFEF-989BAB0D1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142613"/>
            <a:ext cx="11983231" cy="5786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901700" indent="-546100" algn="just">
              <a:spcBef>
                <a:spcPct val="500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4.	Interpretazione dei risultati (giudizio)</a:t>
            </a:r>
          </a:p>
          <a:p>
            <a:pPr marL="901700" indent="0" algn="just">
              <a:spcBef>
                <a:spcPts val="6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Trasformazione dell’analisi in un giudizio valutativo, utile alla gestione del progetto e alle decisioni future: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Contestualizzazione dei risultati: interpretare i dati alla luce del contesto socio-economico locale.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Formulazione del giudizio: in termini di efficacia, efficienza, rilevanza, sostenibilità.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Redazione del rapporto di valutazione: con raccomandazioni e lezioni apprese.</a:t>
            </a:r>
          </a:p>
          <a:p>
            <a:pPr marL="1074738" indent="-173038" algn="just">
              <a:spcBef>
                <a:spcPts val="1200"/>
              </a:spcBef>
              <a:buSzPct val="110000"/>
            </a:pPr>
            <a:r>
              <a:rPr lang="it-IT" altLang="it-IT" sz="2600" dirty="0">
                <a:cs typeface="Arial" panose="020B0604020202020204" pitchFamily="34" charset="0"/>
              </a:rPr>
              <a:t>-	Comunicazione dei risultati: agli stakeholder, attraverso report, incontri pubblici, sintesi divulgative.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endParaRPr lang="it-IT" altLang="it-IT" sz="2600" dirty="0">
              <a:cs typeface="Arial" panose="020B0604020202020204" pitchFamily="34" charset="0"/>
            </a:endParaRP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FE330D11-A8BB-89D8-5A82-46EE2D147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5514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Preparare un piano di valutazione: Fasi</a:t>
            </a:r>
          </a:p>
        </p:txBody>
      </p:sp>
    </p:spTree>
    <p:extLst>
      <p:ext uri="{BB962C8B-B14F-4D97-AF65-F5344CB8AC3E}">
        <p14:creationId xmlns:p14="http://schemas.microsoft.com/office/powerpoint/2010/main" val="1177584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5A1FF2-2323-9AE6-7DCC-D0FBBCF96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28F9DEF5-FCBE-4B48-91D1-ECC854450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781302"/>
              </p:ext>
            </p:extLst>
          </p:nvPr>
        </p:nvGraphicFramePr>
        <p:xfrm>
          <a:off x="284205" y="1337505"/>
          <a:ext cx="11590640" cy="4414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7660">
                  <a:extLst>
                    <a:ext uri="{9D8B030D-6E8A-4147-A177-3AD203B41FA5}">
                      <a16:colId xmlns:a16="http://schemas.microsoft.com/office/drawing/2014/main" val="1712123419"/>
                    </a:ext>
                  </a:extLst>
                </a:gridCol>
                <a:gridCol w="2897660">
                  <a:extLst>
                    <a:ext uri="{9D8B030D-6E8A-4147-A177-3AD203B41FA5}">
                      <a16:colId xmlns:a16="http://schemas.microsoft.com/office/drawing/2014/main" val="3576058874"/>
                    </a:ext>
                  </a:extLst>
                </a:gridCol>
                <a:gridCol w="2897660">
                  <a:extLst>
                    <a:ext uri="{9D8B030D-6E8A-4147-A177-3AD203B41FA5}">
                      <a16:colId xmlns:a16="http://schemas.microsoft.com/office/drawing/2014/main" val="2167567264"/>
                    </a:ext>
                  </a:extLst>
                </a:gridCol>
                <a:gridCol w="2897660">
                  <a:extLst>
                    <a:ext uri="{9D8B030D-6E8A-4147-A177-3AD203B41FA5}">
                      <a16:colId xmlns:a16="http://schemas.microsoft.com/office/drawing/2014/main" val="492389248"/>
                    </a:ext>
                  </a:extLst>
                </a:gridCol>
              </a:tblGrid>
              <a:tr h="1030950">
                <a:tc>
                  <a:txBody>
                    <a:bodyPr/>
                    <a:lstStyle/>
                    <a:p>
                      <a:pPr algn="ctr"/>
                      <a:r>
                        <a:rPr lang="it-IT" sz="2600"/>
                        <a:t>La malattia (fabbisogno)</a:t>
                      </a:r>
                      <a:endParaRPr lang="it-IT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600"/>
                        <a:t>Il malato (beneficiari/target)</a:t>
                      </a:r>
                      <a:endParaRPr lang="it-IT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600" dirty="0"/>
                        <a:t>La terapia (investimento pub.)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600"/>
                        <a:t>L’esito della cura (risultato/outcome)</a:t>
                      </a:r>
                      <a:endParaRPr lang="it-IT" sz="2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359823"/>
                  </a:ext>
                </a:extLst>
              </a:tr>
              <a:tr h="1813050">
                <a:tc>
                  <a:txBody>
                    <a:bodyPr/>
                    <a:lstStyle/>
                    <a:p>
                      <a:endParaRPr lang="it-IT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2400" dirty="0"/>
                    </a:p>
                    <a:p>
                      <a:endParaRPr lang="it-IT" sz="2400" dirty="0"/>
                    </a:p>
                    <a:p>
                      <a:endParaRPr lang="it-IT" sz="2400" dirty="0"/>
                    </a:p>
                    <a:p>
                      <a:endParaRPr lang="it-IT" sz="2400" dirty="0"/>
                    </a:p>
                    <a:p>
                      <a:endParaRPr lang="it-IT" sz="2400" dirty="0"/>
                    </a:p>
                    <a:p>
                      <a:endParaRPr lang="it-IT" sz="2400" dirty="0"/>
                    </a:p>
                    <a:p>
                      <a:endParaRPr lang="it-IT" sz="2400" dirty="0"/>
                    </a:p>
                    <a:p>
                      <a:endParaRPr lang="it-IT" sz="2400" dirty="0"/>
                    </a:p>
                    <a:p>
                      <a:endParaRPr lang="it-IT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0802931"/>
                  </a:ext>
                </a:extLst>
              </a:tr>
            </a:tbl>
          </a:graphicData>
        </a:graphic>
      </p:graphicFrame>
      <p:sp>
        <p:nvSpPr>
          <p:cNvPr id="3" name="Text Box 1030">
            <a:extLst>
              <a:ext uri="{FF2B5EF4-FFF2-40B4-BE49-F238E27FC236}">
                <a16:creationId xmlns:a16="http://schemas.microsoft.com/office/drawing/2014/main" id="{49C19B72-3CAA-65EA-4939-41FDD8DC4C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1869"/>
            <a:ext cx="12191999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Proviamo a immaginare la politica pubblica come una cura:</a:t>
            </a: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078D71A7-D8AA-CD32-DC9C-063EE3062B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205" y="3739967"/>
            <a:ext cx="289148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produzione della zootecnia di montagna è diventata antieconomica</a:t>
            </a:r>
          </a:p>
        </p:txBody>
      </p:sp>
      <p:sp>
        <p:nvSpPr>
          <p:cNvPr id="5" name="Text Box 1030">
            <a:extLst>
              <a:ext uri="{FF2B5EF4-FFF2-40B4-BE49-F238E27FC236}">
                <a16:creationId xmlns:a16="http://schemas.microsoft.com/office/drawing/2014/main" id="{98A4BAB4-A516-1550-437E-F4F63F7EEC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9813" y="3744083"/>
            <a:ext cx="289148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Imprese zootecniche montane</a:t>
            </a:r>
          </a:p>
        </p:txBody>
      </p:sp>
      <p:sp>
        <p:nvSpPr>
          <p:cNvPr id="6" name="Text Box 1030">
            <a:extLst>
              <a:ext uri="{FF2B5EF4-FFF2-40B4-BE49-F238E27FC236}">
                <a16:creationId xmlns:a16="http://schemas.microsoft.com/office/drawing/2014/main" id="{7F3575D3-3C57-0804-0407-8B140011B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0133" y="3735844"/>
            <a:ext cx="289148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/>
          <a:p>
            <a:pPr eaLnBrk="0" hangingPunct="0">
              <a:spcBef>
                <a:spcPts val="200"/>
              </a:spcBef>
            </a:pPr>
            <a:r>
              <a:rPr lang="it-IT" altLang="it-IT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Un’azione integrata per sostenere: </a:t>
            </a:r>
          </a:p>
          <a:p>
            <a:pPr marL="457200" indent="-457200" eaLnBrk="0" hangingPunct="0">
              <a:spcBef>
                <a:spcPts val="200"/>
              </a:spcBef>
              <a:buFont typeface="+mj-lt"/>
              <a:buAutoNum type="alphaUcPeriod"/>
            </a:pPr>
            <a:r>
              <a:rPr lang="it-IT" altLang="it-IT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trasformazione del latte e  la commercializza-zione dei prodotti derivati</a:t>
            </a:r>
          </a:p>
          <a:p>
            <a:pPr marL="457200" indent="-457200" eaLnBrk="0" hangingPunct="0">
              <a:spcBef>
                <a:spcPts val="200"/>
              </a:spcBef>
              <a:buFont typeface="+mj-lt"/>
              <a:buAutoNum type="alphaUcPeriod"/>
            </a:pPr>
            <a:r>
              <a:rPr lang="it-IT" altLang="it-IT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multifunzionalità</a:t>
            </a:r>
          </a:p>
        </p:txBody>
      </p:sp>
      <p:sp>
        <p:nvSpPr>
          <p:cNvPr id="7" name="Text Box 1030">
            <a:extLst>
              <a:ext uri="{FF2B5EF4-FFF2-40B4-BE49-F238E27FC236}">
                <a16:creationId xmlns:a16="http://schemas.microsoft.com/office/drawing/2014/main" id="{3D8708E0-AA33-0071-C989-C128A98D7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1619" y="3735842"/>
            <a:ext cx="289148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Incremento di reddito delle imprese zootecniche</a:t>
            </a:r>
          </a:p>
        </p:txBody>
      </p:sp>
    </p:spTree>
    <p:extLst>
      <p:ext uri="{BB962C8B-B14F-4D97-AF65-F5344CB8AC3E}">
        <p14:creationId xmlns:p14="http://schemas.microsoft.com/office/powerpoint/2010/main" val="122174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B3429A4A-97AE-F6FE-16AC-9B3EBE8AC2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567821"/>
              </p:ext>
            </p:extLst>
          </p:nvPr>
        </p:nvGraphicFramePr>
        <p:xfrm>
          <a:off x="284205" y="1337505"/>
          <a:ext cx="11590640" cy="4414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7660">
                  <a:extLst>
                    <a:ext uri="{9D8B030D-6E8A-4147-A177-3AD203B41FA5}">
                      <a16:colId xmlns:a16="http://schemas.microsoft.com/office/drawing/2014/main" val="1712123419"/>
                    </a:ext>
                  </a:extLst>
                </a:gridCol>
                <a:gridCol w="2897660">
                  <a:extLst>
                    <a:ext uri="{9D8B030D-6E8A-4147-A177-3AD203B41FA5}">
                      <a16:colId xmlns:a16="http://schemas.microsoft.com/office/drawing/2014/main" val="3576058874"/>
                    </a:ext>
                  </a:extLst>
                </a:gridCol>
                <a:gridCol w="2897660">
                  <a:extLst>
                    <a:ext uri="{9D8B030D-6E8A-4147-A177-3AD203B41FA5}">
                      <a16:colId xmlns:a16="http://schemas.microsoft.com/office/drawing/2014/main" val="2167567264"/>
                    </a:ext>
                  </a:extLst>
                </a:gridCol>
                <a:gridCol w="2897660">
                  <a:extLst>
                    <a:ext uri="{9D8B030D-6E8A-4147-A177-3AD203B41FA5}">
                      <a16:colId xmlns:a16="http://schemas.microsoft.com/office/drawing/2014/main" val="492389248"/>
                    </a:ext>
                  </a:extLst>
                </a:gridCol>
              </a:tblGrid>
              <a:tr h="1030950">
                <a:tc>
                  <a:txBody>
                    <a:bodyPr/>
                    <a:lstStyle/>
                    <a:p>
                      <a:pPr algn="ctr"/>
                      <a:r>
                        <a:rPr lang="it-IT" sz="2600"/>
                        <a:t>La malattia (fabbisogno)</a:t>
                      </a:r>
                      <a:endParaRPr lang="it-IT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600"/>
                        <a:t>Il malato (beneficiari/target)</a:t>
                      </a:r>
                      <a:endParaRPr lang="it-IT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600"/>
                        <a:t>La terapia (investimento pub.)</a:t>
                      </a:r>
                      <a:endParaRPr lang="it-IT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600"/>
                        <a:t>L’esito della cura (risultato/outcome)</a:t>
                      </a:r>
                      <a:endParaRPr lang="it-IT" sz="2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359823"/>
                  </a:ext>
                </a:extLst>
              </a:tr>
              <a:tr h="1813050">
                <a:tc>
                  <a:txBody>
                    <a:bodyPr/>
                    <a:lstStyle/>
                    <a:p>
                      <a:r>
                        <a:rPr lang="it-IT" sz="2400" dirty="0"/>
                        <a:t>La produzione della zootecnia di montagna è diventata antieconomica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2400" dirty="0"/>
                        <a:t>Imprese zootecniche montane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2400" dirty="0"/>
                        <a:t>Un’azione integrata per sostenere: </a:t>
                      </a:r>
                    </a:p>
                    <a:p>
                      <a:pPr marL="457200" indent="-457200">
                        <a:buFont typeface="+mj-lt"/>
                        <a:buAutoNum type="alphaLcParenR"/>
                      </a:pPr>
                      <a:r>
                        <a:rPr lang="it-IT" sz="2400" dirty="0"/>
                        <a:t>la trasformazione del latte e  la commercializza-zione dei prodotti derivati</a:t>
                      </a:r>
                    </a:p>
                    <a:p>
                      <a:pPr marL="457200" indent="-457200">
                        <a:buFont typeface="+mj-lt"/>
                        <a:buAutoNum type="alphaLcParenR"/>
                      </a:pPr>
                      <a:r>
                        <a:rPr lang="it-IT" sz="2400" dirty="0"/>
                        <a:t>la multifunzionalità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2400" dirty="0"/>
                        <a:t>Incremento di reddito delle imprese zootecniche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0802931"/>
                  </a:ext>
                </a:extLst>
              </a:tr>
            </a:tbl>
          </a:graphicData>
        </a:graphic>
      </p:graphicFrame>
      <p:sp>
        <p:nvSpPr>
          <p:cNvPr id="3" name="Text Box 1030">
            <a:extLst>
              <a:ext uri="{FF2B5EF4-FFF2-40B4-BE49-F238E27FC236}">
                <a16:creationId xmlns:a16="http://schemas.microsoft.com/office/drawing/2014/main" id="{991E5E86-6D4B-CE9E-B00B-6D7228C0C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1869"/>
            <a:ext cx="12191999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Proviamo a immaginare la politica pubblica come una cura:</a:t>
            </a:r>
          </a:p>
        </p:txBody>
      </p:sp>
    </p:spTree>
    <p:extLst>
      <p:ext uri="{BB962C8B-B14F-4D97-AF65-F5344CB8AC3E}">
        <p14:creationId xmlns:p14="http://schemas.microsoft.com/office/powerpoint/2010/main" val="357258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ccia a destra 1">
            <a:extLst>
              <a:ext uri="{FF2B5EF4-FFF2-40B4-BE49-F238E27FC236}">
                <a16:creationId xmlns:a16="http://schemas.microsoft.com/office/drawing/2014/main" id="{EBF7E2F0-586A-4CB1-BEF1-CC57AEBC37D1}"/>
              </a:ext>
            </a:extLst>
          </p:cNvPr>
          <p:cNvSpPr/>
          <p:nvPr/>
        </p:nvSpPr>
        <p:spPr>
          <a:xfrm>
            <a:off x="3253948" y="2173379"/>
            <a:ext cx="8825341" cy="4049486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highlight>
                <a:srgbClr val="FFFF00"/>
              </a:highlight>
            </a:endParaRPr>
          </a:p>
        </p:txBody>
      </p:sp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A0DD1176-C03A-4C12-8C10-DFEDE0775B36}"/>
              </a:ext>
            </a:extLst>
          </p:cNvPr>
          <p:cNvSpPr/>
          <p:nvPr/>
        </p:nvSpPr>
        <p:spPr>
          <a:xfrm>
            <a:off x="3255924" y="3301533"/>
            <a:ext cx="1816925" cy="1781299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E844233-94D5-45D5-A3E8-055EFFA68D93}"/>
              </a:ext>
            </a:extLst>
          </p:cNvPr>
          <p:cNvSpPr txBox="1"/>
          <p:nvPr/>
        </p:nvSpPr>
        <p:spPr>
          <a:xfrm>
            <a:off x="3255924" y="3301533"/>
            <a:ext cx="1816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bg1"/>
                </a:solidFill>
              </a:rPr>
              <a:t>Input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5354A93-3ECD-4C9E-8564-12A341DFF1B3}"/>
              </a:ext>
            </a:extLst>
          </p:cNvPr>
          <p:cNvSpPr txBox="1"/>
          <p:nvPr/>
        </p:nvSpPr>
        <p:spPr>
          <a:xfrm>
            <a:off x="3253949" y="3715194"/>
            <a:ext cx="181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</a:rPr>
              <a:t>Le risorse investite per realizzare il progetto</a:t>
            </a: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F9E2C1DB-0F6F-4BF5-B086-B6E547DE54ED}"/>
              </a:ext>
            </a:extLst>
          </p:cNvPr>
          <p:cNvSpPr/>
          <p:nvPr/>
        </p:nvSpPr>
        <p:spPr>
          <a:xfrm>
            <a:off x="5450879" y="3299558"/>
            <a:ext cx="1816925" cy="1781299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AD86864-1248-46CF-A07A-4FFD8F5ACC20}"/>
              </a:ext>
            </a:extLst>
          </p:cNvPr>
          <p:cNvSpPr txBox="1"/>
          <p:nvPr/>
        </p:nvSpPr>
        <p:spPr>
          <a:xfrm>
            <a:off x="5450879" y="3299558"/>
            <a:ext cx="1816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bg1"/>
                </a:solidFill>
              </a:rPr>
              <a:t>Output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EE2C665-7445-41D9-A1CA-F2F03F957CE2}"/>
              </a:ext>
            </a:extLst>
          </p:cNvPr>
          <p:cNvSpPr txBox="1"/>
          <p:nvPr/>
        </p:nvSpPr>
        <p:spPr>
          <a:xfrm>
            <a:off x="5448904" y="3713219"/>
            <a:ext cx="181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</a:rPr>
              <a:t>Cosa abbiamo «comprato» per attuare gli interventi</a:t>
            </a: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125976A0-DF66-4788-9FF0-8AE485E8FB9C}"/>
              </a:ext>
            </a:extLst>
          </p:cNvPr>
          <p:cNvSpPr/>
          <p:nvPr/>
        </p:nvSpPr>
        <p:spPr>
          <a:xfrm>
            <a:off x="7612184" y="3323305"/>
            <a:ext cx="1816925" cy="1781299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97B74DA-0CFA-4703-800C-C28E7E422DAB}"/>
              </a:ext>
            </a:extLst>
          </p:cNvPr>
          <p:cNvSpPr txBox="1"/>
          <p:nvPr/>
        </p:nvSpPr>
        <p:spPr>
          <a:xfrm>
            <a:off x="7612184" y="3323305"/>
            <a:ext cx="1816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bg1"/>
                </a:solidFill>
              </a:rPr>
              <a:t>Risultati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BA75E0C-23DC-4987-81C5-18BACEA16769}"/>
              </a:ext>
            </a:extLst>
          </p:cNvPr>
          <p:cNvSpPr txBox="1"/>
          <p:nvPr/>
        </p:nvSpPr>
        <p:spPr>
          <a:xfrm>
            <a:off x="7610209" y="3736966"/>
            <a:ext cx="181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</a:rPr>
              <a:t>Effetti diretti ed immediati degli interventi realizzati</a:t>
            </a:r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3721D10D-AA86-40BE-8FF4-CE671644B3D7}"/>
              </a:ext>
            </a:extLst>
          </p:cNvPr>
          <p:cNvSpPr/>
          <p:nvPr/>
        </p:nvSpPr>
        <p:spPr>
          <a:xfrm>
            <a:off x="9773493" y="3311433"/>
            <a:ext cx="1816925" cy="1781299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0FCB511B-5057-41C2-8361-9519F262F2EE}"/>
              </a:ext>
            </a:extLst>
          </p:cNvPr>
          <p:cNvSpPr txBox="1"/>
          <p:nvPr/>
        </p:nvSpPr>
        <p:spPr>
          <a:xfrm>
            <a:off x="9773493" y="3311433"/>
            <a:ext cx="1816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bg1"/>
                </a:solidFill>
              </a:rPr>
              <a:t>Impatti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23D73DE-92CD-4940-938D-A05AAEC90B26}"/>
              </a:ext>
            </a:extLst>
          </p:cNvPr>
          <p:cNvSpPr txBox="1"/>
          <p:nvPr/>
        </p:nvSpPr>
        <p:spPr>
          <a:xfrm>
            <a:off x="9771518" y="3725094"/>
            <a:ext cx="181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</a:rPr>
              <a:t>Effetti al di là dei risultati sul sistema di riferimento</a:t>
            </a:r>
          </a:p>
        </p:txBody>
      </p:sp>
      <p:sp>
        <p:nvSpPr>
          <p:cNvPr id="37" name="Text Box 1030">
            <a:extLst>
              <a:ext uri="{FF2B5EF4-FFF2-40B4-BE49-F238E27FC236}">
                <a16:creationId xmlns:a16="http://schemas.microsoft.com/office/drawing/2014/main" id="{37CCF506-1E28-4EF8-89B5-2376DCBA7A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9206" y="980282"/>
            <a:ext cx="906279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DAL BISOGNO ALL’AZIONE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30B8C253-0082-5576-08AD-0C6E1394F3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55" y="543097"/>
            <a:ext cx="3138005" cy="4377643"/>
          </a:xfrm>
          <a:prstGeom prst="rect">
            <a:avLst/>
          </a:prstGeom>
        </p:spPr>
      </p:pic>
      <p:sp>
        <p:nvSpPr>
          <p:cNvPr id="18" name="Parentesi graffa chiusa 17">
            <a:extLst>
              <a:ext uri="{FF2B5EF4-FFF2-40B4-BE49-F238E27FC236}">
                <a16:creationId xmlns:a16="http://schemas.microsoft.com/office/drawing/2014/main" id="{42DF304E-51B6-4C0E-83FE-CF42CD42F160}"/>
              </a:ext>
            </a:extLst>
          </p:cNvPr>
          <p:cNvSpPr/>
          <p:nvPr/>
        </p:nvSpPr>
        <p:spPr>
          <a:xfrm rot="5400000">
            <a:off x="7407649" y="1185288"/>
            <a:ext cx="515961" cy="8825341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Parentesi graffa chiusa 18">
            <a:extLst>
              <a:ext uri="{FF2B5EF4-FFF2-40B4-BE49-F238E27FC236}">
                <a16:creationId xmlns:a16="http://schemas.microsoft.com/office/drawing/2014/main" id="{CEF46737-1145-1909-024B-BC9CE193528E}"/>
              </a:ext>
            </a:extLst>
          </p:cNvPr>
          <p:cNvSpPr/>
          <p:nvPr/>
        </p:nvSpPr>
        <p:spPr>
          <a:xfrm rot="5400000">
            <a:off x="1431225" y="4150863"/>
            <a:ext cx="515961" cy="2880000"/>
          </a:xfrm>
          <a:prstGeom prst="rightBrac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Text Box 4">
            <a:extLst>
              <a:ext uri="{FF2B5EF4-FFF2-40B4-BE49-F238E27FC236}">
                <a16:creationId xmlns:a16="http://schemas.microsoft.com/office/drawing/2014/main" id="{3862C471-4FB3-FCEB-9516-17F41D14F1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379" y="5814664"/>
            <a:ext cx="30256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ctr">
              <a:spcBef>
                <a:spcPct val="50000"/>
              </a:spcBef>
              <a:buSzPct val="156000"/>
            </a:pPr>
            <a:r>
              <a:rPr lang="it-IT" altLang="it-IT" sz="2800" dirty="0">
                <a:cs typeface="Arial" panose="020B0604020202020204" pitchFamily="34" charset="0"/>
              </a:rPr>
              <a:t>Fase di design</a:t>
            </a:r>
          </a:p>
        </p:txBody>
      </p:sp>
      <p:sp>
        <p:nvSpPr>
          <p:cNvPr id="21" name="Text Box 4">
            <a:extLst>
              <a:ext uri="{FF2B5EF4-FFF2-40B4-BE49-F238E27FC236}">
                <a16:creationId xmlns:a16="http://schemas.microsoft.com/office/drawing/2014/main" id="{33302D72-7876-B7F8-FF44-9B9A07AB40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4312" y="5807573"/>
            <a:ext cx="846597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ctr">
              <a:spcBef>
                <a:spcPct val="50000"/>
              </a:spcBef>
              <a:buSzPct val="156000"/>
            </a:pPr>
            <a:r>
              <a:rPr lang="it-IT" altLang="it-IT" sz="2800" dirty="0">
                <a:cs typeface="Arial" panose="020B0604020202020204" pitchFamily="34" charset="0"/>
              </a:rPr>
              <a:t>Fase di implementazione</a:t>
            </a:r>
          </a:p>
        </p:txBody>
      </p:sp>
    </p:spTree>
    <p:extLst>
      <p:ext uri="{BB962C8B-B14F-4D97-AF65-F5344CB8AC3E}">
        <p14:creationId xmlns:p14="http://schemas.microsoft.com/office/powerpoint/2010/main" val="256093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/>
      <p:bldP spid="8" grpId="0"/>
      <p:bldP spid="9" grpId="0" animBg="1"/>
      <p:bldP spid="10" grpId="0"/>
      <p:bldP spid="11" grpId="0"/>
      <p:bldP spid="12" grpId="0" animBg="1"/>
      <p:bldP spid="13" grpId="0"/>
      <p:bldP spid="14" grpId="0"/>
      <p:bldP spid="18" grpId="0" animBg="1"/>
      <p:bldP spid="19" grpId="0" animBg="1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33909-6D73-B6D5-5B5C-C7B080057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ccia a destra 1">
            <a:extLst>
              <a:ext uri="{FF2B5EF4-FFF2-40B4-BE49-F238E27FC236}">
                <a16:creationId xmlns:a16="http://schemas.microsoft.com/office/drawing/2014/main" id="{57F59D61-E259-7C77-2B84-9F03FAEDF168}"/>
              </a:ext>
            </a:extLst>
          </p:cNvPr>
          <p:cNvSpPr/>
          <p:nvPr/>
        </p:nvSpPr>
        <p:spPr>
          <a:xfrm>
            <a:off x="223655" y="2300969"/>
            <a:ext cx="8825341" cy="4049486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highlight>
                <a:srgbClr val="FFFF00"/>
              </a:highlight>
            </a:endParaRPr>
          </a:p>
        </p:txBody>
      </p:sp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D6A8D499-E296-F212-7E10-67EDFFC2B2DF}"/>
              </a:ext>
            </a:extLst>
          </p:cNvPr>
          <p:cNvSpPr/>
          <p:nvPr/>
        </p:nvSpPr>
        <p:spPr>
          <a:xfrm>
            <a:off x="225631" y="3429123"/>
            <a:ext cx="1816925" cy="1781299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05D300A-C7F3-CA44-6DE5-78A77087F113}"/>
              </a:ext>
            </a:extLst>
          </p:cNvPr>
          <p:cNvSpPr txBox="1"/>
          <p:nvPr/>
        </p:nvSpPr>
        <p:spPr>
          <a:xfrm>
            <a:off x="225631" y="3429123"/>
            <a:ext cx="1816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bg1"/>
                </a:solidFill>
              </a:rPr>
              <a:t>Input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9D68E3D-8B87-8FD6-BC28-6DE158596E7A}"/>
              </a:ext>
            </a:extLst>
          </p:cNvPr>
          <p:cNvSpPr txBox="1"/>
          <p:nvPr/>
        </p:nvSpPr>
        <p:spPr>
          <a:xfrm>
            <a:off x="223656" y="3842784"/>
            <a:ext cx="181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</a:rPr>
              <a:t>Le risorse investite per realizzare il piano</a:t>
            </a: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DC981535-0657-4242-2BAE-4E1727DC0A42}"/>
              </a:ext>
            </a:extLst>
          </p:cNvPr>
          <p:cNvSpPr/>
          <p:nvPr/>
        </p:nvSpPr>
        <p:spPr>
          <a:xfrm>
            <a:off x="2420586" y="3427148"/>
            <a:ext cx="1816925" cy="1781299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BAEDA3C-49AF-8AA1-5A5E-6DC0F89B0D95}"/>
              </a:ext>
            </a:extLst>
          </p:cNvPr>
          <p:cNvSpPr txBox="1"/>
          <p:nvPr/>
        </p:nvSpPr>
        <p:spPr>
          <a:xfrm>
            <a:off x="2420586" y="3427148"/>
            <a:ext cx="1816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bg1"/>
                </a:solidFill>
              </a:rPr>
              <a:t>Output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EE65D49-B7B9-7087-446C-B10F105A738F}"/>
              </a:ext>
            </a:extLst>
          </p:cNvPr>
          <p:cNvSpPr txBox="1"/>
          <p:nvPr/>
        </p:nvSpPr>
        <p:spPr>
          <a:xfrm>
            <a:off x="2418611" y="3840809"/>
            <a:ext cx="181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</a:rPr>
              <a:t>Cosa abbiamo «comprato» nei progetti realizzati</a:t>
            </a: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34796D8C-C9CB-F2A3-D290-B5D39D577124}"/>
              </a:ext>
            </a:extLst>
          </p:cNvPr>
          <p:cNvSpPr/>
          <p:nvPr/>
        </p:nvSpPr>
        <p:spPr>
          <a:xfrm>
            <a:off x="4581891" y="3450895"/>
            <a:ext cx="1816925" cy="1781299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DADEFFD-9854-C1D2-7BEB-9133BFB74CCF}"/>
              </a:ext>
            </a:extLst>
          </p:cNvPr>
          <p:cNvSpPr txBox="1"/>
          <p:nvPr/>
        </p:nvSpPr>
        <p:spPr>
          <a:xfrm>
            <a:off x="4581891" y="3450895"/>
            <a:ext cx="1816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bg1"/>
                </a:solidFill>
              </a:rPr>
              <a:t>Risultati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E344D31-62A1-F6AC-FEB1-AAAC410B486F}"/>
              </a:ext>
            </a:extLst>
          </p:cNvPr>
          <p:cNvSpPr txBox="1"/>
          <p:nvPr/>
        </p:nvSpPr>
        <p:spPr>
          <a:xfrm>
            <a:off x="4579916" y="3864556"/>
            <a:ext cx="181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</a:rPr>
              <a:t>Effetti diretti ed immediati dei progetti realizzati</a:t>
            </a:r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74FF7AAD-566E-8C7B-BBAC-7A0B29CEF9DF}"/>
              </a:ext>
            </a:extLst>
          </p:cNvPr>
          <p:cNvSpPr/>
          <p:nvPr/>
        </p:nvSpPr>
        <p:spPr>
          <a:xfrm>
            <a:off x="6743200" y="3439023"/>
            <a:ext cx="1816925" cy="1781299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0137ED36-2337-F2D4-0A2B-F4E66898C92C}"/>
              </a:ext>
            </a:extLst>
          </p:cNvPr>
          <p:cNvSpPr txBox="1"/>
          <p:nvPr/>
        </p:nvSpPr>
        <p:spPr>
          <a:xfrm>
            <a:off x="6743200" y="3439023"/>
            <a:ext cx="1816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bg1"/>
                </a:solidFill>
              </a:rPr>
              <a:t>Impatti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50DE060E-4747-77E5-4B80-DF241DDF029D}"/>
              </a:ext>
            </a:extLst>
          </p:cNvPr>
          <p:cNvSpPr txBox="1"/>
          <p:nvPr/>
        </p:nvSpPr>
        <p:spPr>
          <a:xfrm>
            <a:off x="6741225" y="3852684"/>
            <a:ext cx="181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</a:rPr>
              <a:t>Effetti al di là dei risultati sul sistema di riferimento</a:t>
            </a:r>
          </a:p>
        </p:txBody>
      </p:sp>
      <p:grpSp>
        <p:nvGrpSpPr>
          <p:cNvPr id="33" name="Gruppo 32">
            <a:extLst>
              <a:ext uri="{FF2B5EF4-FFF2-40B4-BE49-F238E27FC236}">
                <a16:creationId xmlns:a16="http://schemas.microsoft.com/office/drawing/2014/main" id="{41C8F6E9-B820-7C9A-56FB-0EC06C20F7F4}"/>
              </a:ext>
            </a:extLst>
          </p:cNvPr>
          <p:cNvGrpSpPr/>
          <p:nvPr/>
        </p:nvGrpSpPr>
        <p:grpSpPr>
          <a:xfrm>
            <a:off x="910444" y="1196566"/>
            <a:ext cx="2818408" cy="5510148"/>
            <a:chOff x="910444" y="1196566"/>
            <a:chExt cx="2818408" cy="5510148"/>
          </a:xfrm>
        </p:grpSpPr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EE4139EB-80D9-0FDC-4335-10B178A314F2}"/>
                </a:ext>
              </a:extLst>
            </p:cNvPr>
            <p:cNvSpPr/>
            <p:nvPr/>
          </p:nvSpPr>
          <p:spPr>
            <a:xfrm>
              <a:off x="910444" y="1196566"/>
              <a:ext cx="2818408" cy="5510148"/>
            </a:xfrm>
            <a:prstGeom prst="rect">
              <a:avLst/>
            </a:prstGeom>
            <a:solidFill>
              <a:schemeClr val="accent1">
                <a:lumMod val="50000"/>
                <a:alpha val="30196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5" name="Text Box 4">
              <a:extLst>
                <a:ext uri="{FF2B5EF4-FFF2-40B4-BE49-F238E27FC236}">
                  <a16:creationId xmlns:a16="http://schemas.microsoft.com/office/drawing/2014/main" id="{4F79121B-D37B-8322-4A95-1B970D579B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72" y="1289242"/>
              <a:ext cx="266153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919163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2573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7145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1717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6289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0861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5433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0005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355600" indent="-355600" algn="ctr">
                <a:spcBef>
                  <a:spcPct val="50000"/>
                </a:spcBef>
                <a:buSzPct val="156000"/>
              </a:pPr>
              <a:r>
                <a:rPr lang="it-IT" altLang="it-IT" sz="2800" dirty="0">
                  <a:solidFill>
                    <a:schemeClr val="accent1">
                      <a:lumMod val="75000"/>
                    </a:schemeClr>
                  </a:solidFill>
                  <a:cs typeface="Arial" panose="020B0604020202020204" pitchFamily="34" charset="0"/>
                </a:rPr>
                <a:t>Efficienza</a:t>
              </a:r>
            </a:p>
          </p:txBody>
        </p:sp>
      </p:grpSp>
      <p:grpSp>
        <p:nvGrpSpPr>
          <p:cNvPr id="34" name="Gruppo 33">
            <a:extLst>
              <a:ext uri="{FF2B5EF4-FFF2-40B4-BE49-F238E27FC236}">
                <a16:creationId xmlns:a16="http://schemas.microsoft.com/office/drawing/2014/main" id="{F4F1B49D-1BDE-37EC-CC09-D13E0AF81960}"/>
              </a:ext>
            </a:extLst>
          </p:cNvPr>
          <p:cNvGrpSpPr/>
          <p:nvPr/>
        </p:nvGrpSpPr>
        <p:grpSpPr>
          <a:xfrm>
            <a:off x="910445" y="1195294"/>
            <a:ext cx="5486396" cy="5510148"/>
            <a:chOff x="910445" y="1195294"/>
            <a:chExt cx="5486396" cy="5510148"/>
          </a:xfrm>
        </p:grpSpPr>
        <p:sp>
          <p:nvSpPr>
            <p:cNvPr id="35" name="Rettangolo 34">
              <a:extLst>
                <a:ext uri="{FF2B5EF4-FFF2-40B4-BE49-F238E27FC236}">
                  <a16:creationId xmlns:a16="http://schemas.microsoft.com/office/drawing/2014/main" id="{6EE41EB9-E755-5889-24F4-A23938BEE53C}"/>
                </a:ext>
              </a:extLst>
            </p:cNvPr>
            <p:cNvSpPr/>
            <p:nvPr/>
          </p:nvSpPr>
          <p:spPr>
            <a:xfrm>
              <a:off x="910445" y="1195294"/>
              <a:ext cx="5486396" cy="5510148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30196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>
                <a:highlight>
                  <a:srgbClr val="000000"/>
                </a:highlight>
              </a:endParaRPr>
            </a:p>
          </p:txBody>
        </p:sp>
        <p:sp>
          <p:nvSpPr>
            <p:cNvPr id="36" name="Text Box 4">
              <a:extLst>
                <a:ext uri="{FF2B5EF4-FFF2-40B4-BE49-F238E27FC236}">
                  <a16:creationId xmlns:a16="http://schemas.microsoft.com/office/drawing/2014/main" id="{1D9B2A29-FCAC-54DF-7D44-F7691134C2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24165" y="1289242"/>
              <a:ext cx="266153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919163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2573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7145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1717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6289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0861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5433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0005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355600" indent="-355600" algn="ctr">
                <a:spcBef>
                  <a:spcPct val="50000"/>
                </a:spcBef>
                <a:buSzPct val="156000"/>
              </a:pPr>
              <a:r>
                <a:rPr lang="it-IT" altLang="it-IT" sz="2800" dirty="0">
                  <a:solidFill>
                    <a:schemeClr val="accent1">
                      <a:lumMod val="75000"/>
                    </a:schemeClr>
                  </a:solidFill>
                  <a:cs typeface="Arial" panose="020B0604020202020204" pitchFamily="34" charset="0"/>
                </a:rPr>
                <a:t>Efficacia</a:t>
              </a:r>
            </a:p>
          </p:txBody>
        </p:sp>
      </p:grpSp>
      <p:sp>
        <p:nvSpPr>
          <p:cNvPr id="37" name="Text Box 1030">
            <a:extLst>
              <a:ext uri="{FF2B5EF4-FFF2-40B4-BE49-F238E27FC236}">
                <a16:creationId xmlns:a16="http://schemas.microsoft.com/office/drawing/2014/main" id="{CA4F2D3A-67DC-3DBD-C4F6-425840D8D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0941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CAMPI DI AZIONE DI MONITORAGGIO E VALUTAZIONE</a:t>
            </a:r>
          </a:p>
        </p:txBody>
      </p:sp>
      <p:sp>
        <p:nvSpPr>
          <p:cNvPr id="15" name="Text Box 1030">
            <a:extLst>
              <a:ext uri="{FF2B5EF4-FFF2-40B4-BE49-F238E27FC236}">
                <a16:creationId xmlns:a16="http://schemas.microsoft.com/office/drawing/2014/main" id="{D69CC70E-A3EF-0681-F56C-8A86A1361E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046" y="2294222"/>
            <a:ext cx="289148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Come abbiamo speso le risorse disponibili?</a:t>
            </a:r>
          </a:p>
        </p:txBody>
      </p:sp>
      <p:sp>
        <p:nvSpPr>
          <p:cNvPr id="16" name="Text Box 1030">
            <a:extLst>
              <a:ext uri="{FF2B5EF4-FFF2-40B4-BE49-F238E27FC236}">
                <a16:creationId xmlns:a16="http://schemas.microsoft.com/office/drawing/2014/main" id="{905880FF-3480-7EC0-5B36-A0C3193A39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8797" y="2285981"/>
            <a:ext cx="281840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Cosa abbiamo ottenuto?</a:t>
            </a:r>
          </a:p>
        </p:txBody>
      </p:sp>
    </p:spTree>
    <p:extLst>
      <p:ext uri="{BB962C8B-B14F-4D97-AF65-F5344CB8AC3E}">
        <p14:creationId xmlns:p14="http://schemas.microsoft.com/office/powerpoint/2010/main" val="301964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ccia a destra 1">
            <a:extLst>
              <a:ext uri="{FF2B5EF4-FFF2-40B4-BE49-F238E27FC236}">
                <a16:creationId xmlns:a16="http://schemas.microsoft.com/office/drawing/2014/main" id="{EBF7E2F0-586A-4CB1-BEF1-CC57AEBC37D1}"/>
              </a:ext>
            </a:extLst>
          </p:cNvPr>
          <p:cNvSpPr/>
          <p:nvPr/>
        </p:nvSpPr>
        <p:spPr>
          <a:xfrm>
            <a:off x="223655" y="2300969"/>
            <a:ext cx="8825341" cy="4049486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highlight>
                <a:srgbClr val="FFFF00"/>
              </a:highlight>
            </a:endParaRPr>
          </a:p>
        </p:txBody>
      </p:sp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A0DD1176-C03A-4C12-8C10-DFEDE0775B36}"/>
              </a:ext>
            </a:extLst>
          </p:cNvPr>
          <p:cNvSpPr/>
          <p:nvPr/>
        </p:nvSpPr>
        <p:spPr>
          <a:xfrm>
            <a:off x="225631" y="3429123"/>
            <a:ext cx="1816925" cy="1781299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E844233-94D5-45D5-A3E8-055EFFA68D93}"/>
              </a:ext>
            </a:extLst>
          </p:cNvPr>
          <p:cNvSpPr txBox="1"/>
          <p:nvPr/>
        </p:nvSpPr>
        <p:spPr>
          <a:xfrm>
            <a:off x="225631" y="3429123"/>
            <a:ext cx="1816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bg1"/>
                </a:solidFill>
              </a:rPr>
              <a:t>Input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5354A93-3ECD-4C9E-8564-12A341DFF1B3}"/>
              </a:ext>
            </a:extLst>
          </p:cNvPr>
          <p:cNvSpPr txBox="1"/>
          <p:nvPr/>
        </p:nvSpPr>
        <p:spPr>
          <a:xfrm>
            <a:off x="223656" y="3842784"/>
            <a:ext cx="181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</a:rPr>
              <a:t>Le risorse investite per realizzare il piano</a:t>
            </a: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F9E2C1DB-0F6F-4BF5-B086-B6E547DE54ED}"/>
              </a:ext>
            </a:extLst>
          </p:cNvPr>
          <p:cNvSpPr/>
          <p:nvPr/>
        </p:nvSpPr>
        <p:spPr>
          <a:xfrm>
            <a:off x="2420586" y="3427148"/>
            <a:ext cx="1816925" cy="1781299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AD86864-1248-46CF-A07A-4FFD8F5ACC20}"/>
              </a:ext>
            </a:extLst>
          </p:cNvPr>
          <p:cNvSpPr txBox="1"/>
          <p:nvPr/>
        </p:nvSpPr>
        <p:spPr>
          <a:xfrm>
            <a:off x="2420586" y="3427148"/>
            <a:ext cx="1816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bg1"/>
                </a:solidFill>
              </a:rPr>
              <a:t>Output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EE2C665-7445-41D9-A1CA-F2F03F957CE2}"/>
              </a:ext>
            </a:extLst>
          </p:cNvPr>
          <p:cNvSpPr txBox="1"/>
          <p:nvPr/>
        </p:nvSpPr>
        <p:spPr>
          <a:xfrm>
            <a:off x="2418611" y="3840809"/>
            <a:ext cx="181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</a:rPr>
              <a:t>Cosa abbiamo «comprato» nei progetti realizzati</a:t>
            </a: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125976A0-DF66-4788-9FF0-8AE485E8FB9C}"/>
              </a:ext>
            </a:extLst>
          </p:cNvPr>
          <p:cNvSpPr/>
          <p:nvPr/>
        </p:nvSpPr>
        <p:spPr>
          <a:xfrm>
            <a:off x="4581891" y="3450895"/>
            <a:ext cx="1816925" cy="1781299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97B74DA-0CFA-4703-800C-C28E7E422DAB}"/>
              </a:ext>
            </a:extLst>
          </p:cNvPr>
          <p:cNvSpPr txBox="1"/>
          <p:nvPr/>
        </p:nvSpPr>
        <p:spPr>
          <a:xfrm>
            <a:off x="4581891" y="3450895"/>
            <a:ext cx="1816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bg1"/>
                </a:solidFill>
              </a:rPr>
              <a:t>Risultati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BA75E0C-23DC-4987-81C5-18BACEA16769}"/>
              </a:ext>
            </a:extLst>
          </p:cNvPr>
          <p:cNvSpPr txBox="1"/>
          <p:nvPr/>
        </p:nvSpPr>
        <p:spPr>
          <a:xfrm>
            <a:off x="4579916" y="3864556"/>
            <a:ext cx="181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</a:rPr>
              <a:t>Effetti diretti ed immediati dei progetti realizzati</a:t>
            </a:r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3721D10D-AA86-40BE-8FF4-CE671644B3D7}"/>
              </a:ext>
            </a:extLst>
          </p:cNvPr>
          <p:cNvSpPr/>
          <p:nvPr/>
        </p:nvSpPr>
        <p:spPr>
          <a:xfrm>
            <a:off x="6743200" y="3439023"/>
            <a:ext cx="1816925" cy="1781299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0FCB511B-5057-41C2-8361-9519F262F2EE}"/>
              </a:ext>
            </a:extLst>
          </p:cNvPr>
          <p:cNvSpPr txBox="1"/>
          <p:nvPr/>
        </p:nvSpPr>
        <p:spPr>
          <a:xfrm>
            <a:off x="6743200" y="3439023"/>
            <a:ext cx="1816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bg1"/>
                </a:solidFill>
              </a:rPr>
              <a:t>Impatti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23D73DE-92CD-4940-938D-A05AAEC90B26}"/>
              </a:ext>
            </a:extLst>
          </p:cNvPr>
          <p:cNvSpPr txBox="1"/>
          <p:nvPr/>
        </p:nvSpPr>
        <p:spPr>
          <a:xfrm>
            <a:off x="6741225" y="3852684"/>
            <a:ext cx="181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</a:rPr>
              <a:t>Effetti al di là dei risultati sul sistema di riferimento</a:t>
            </a: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2E413D8D-8E1D-4C40-91FA-138A10DDB641}"/>
              </a:ext>
            </a:extLst>
          </p:cNvPr>
          <p:cNvSpPr/>
          <p:nvPr/>
        </p:nvSpPr>
        <p:spPr>
          <a:xfrm>
            <a:off x="223656" y="2229721"/>
            <a:ext cx="6173186" cy="4049486"/>
          </a:xfrm>
          <a:prstGeom prst="ellipse">
            <a:avLst/>
          </a:prstGeom>
          <a:noFill/>
          <a:ln w="76200">
            <a:solidFill>
              <a:schemeClr val="accent1">
                <a:lumMod val="60000"/>
                <a:lumOff val="40000"/>
                <a:alpha val="49804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01B7341B-05F2-436C-9EB2-A42F59D4E8FB}"/>
              </a:ext>
            </a:extLst>
          </p:cNvPr>
          <p:cNvGrpSpPr/>
          <p:nvPr/>
        </p:nvGrpSpPr>
        <p:grpSpPr>
          <a:xfrm>
            <a:off x="2893625" y="2239621"/>
            <a:ext cx="6173186" cy="4049486"/>
            <a:chOff x="2893625" y="1981207"/>
            <a:chExt cx="6173186" cy="4049486"/>
          </a:xfrm>
        </p:grpSpPr>
        <p:sp>
          <p:nvSpPr>
            <p:cNvPr id="17" name="CasellaDiTesto 16">
              <a:extLst>
                <a:ext uri="{FF2B5EF4-FFF2-40B4-BE49-F238E27FC236}">
                  <a16:creationId xmlns:a16="http://schemas.microsoft.com/office/drawing/2014/main" id="{99D01706-E17D-4E7F-BF89-FA955DEFB240}"/>
                </a:ext>
              </a:extLst>
            </p:cNvPr>
            <p:cNvSpPr txBox="1"/>
            <p:nvPr/>
          </p:nvSpPr>
          <p:spPr>
            <a:xfrm>
              <a:off x="5021280" y="2363198"/>
              <a:ext cx="2531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3600" b="1" dirty="0">
                  <a:solidFill>
                    <a:srgbClr val="0070C0"/>
                  </a:solidFill>
                </a:rPr>
                <a:t>Valutazione</a:t>
              </a:r>
            </a:p>
          </p:txBody>
        </p:sp>
        <p:sp>
          <p:nvSpPr>
            <p:cNvPr id="18" name="Ovale 17">
              <a:extLst>
                <a:ext uri="{FF2B5EF4-FFF2-40B4-BE49-F238E27FC236}">
                  <a16:creationId xmlns:a16="http://schemas.microsoft.com/office/drawing/2014/main" id="{5BD04714-8378-4B6B-B57A-24CEA6603563}"/>
                </a:ext>
              </a:extLst>
            </p:cNvPr>
            <p:cNvSpPr/>
            <p:nvPr/>
          </p:nvSpPr>
          <p:spPr>
            <a:xfrm>
              <a:off x="2893625" y="1981207"/>
              <a:ext cx="6173186" cy="4049486"/>
            </a:xfrm>
            <a:prstGeom prst="ellipse">
              <a:avLst/>
            </a:prstGeom>
            <a:noFill/>
            <a:ln w="76200">
              <a:solidFill>
                <a:srgbClr val="0070C0">
                  <a:alpha val="4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9566EF47-3F0E-4AEE-B491-B9C9F38AE514}"/>
              </a:ext>
            </a:extLst>
          </p:cNvPr>
          <p:cNvGrpSpPr/>
          <p:nvPr/>
        </p:nvGrpSpPr>
        <p:grpSpPr>
          <a:xfrm>
            <a:off x="209806" y="2251496"/>
            <a:ext cx="4322603" cy="4049486"/>
            <a:chOff x="209806" y="1993082"/>
            <a:chExt cx="4322603" cy="4049486"/>
          </a:xfrm>
          <a:noFill/>
        </p:grpSpPr>
        <p:sp>
          <p:nvSpPr>
            <p:cNvPr id="20" name="CasellaDiTesto 19">
              <a:extLst>
                <a:ext uri="{FF2B5EF4-FFF2-40B4-BE49-F238E27FC236}">
                  <a16:creationId xmlns:a16="http://schemas.microsoft.com/office/drawing/2014/main" id="{C592A6FD-309B-4528-A5C5-864DEEE9D407}"/>
                </a:ext>
              </a:extLst>
            </p:cNvPr>
            <p:cNvSpPr txBox="1"/>
            <p:nvPr/>
          </p:nvSpPr>
          <p:spPr>
            <a:xfrm>
              <a:off x="393867" y="2363198"/>
              <a:ext cx="4049488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3600" b="1" dirty="0">
                  <a:solidFill>
                    <a:srgbClr val="CC0000"/>
                  </a:solidFill>
                </a:rPr>
                <a:t>Monitoraggio</a:t>
              </a:r>
            </a:p>
          </p:txBody>
        </p:sp>
        <p:sp>
          <p:nvSpPr>
            <p:cNvPr id="21" name="Ovale 20">
              <a:extLst>
                <a:ext uri="{FF2B5EF4-FFF2-40B4-BE49-F238E27FC236}">
                  <a16:creationId xmlns:a16="http://schemas.microsoft.com/office/drawing/2014/main" id="{622E2E0B-B7A8-4DE5-BF58-904E7187D24A}"/>
                </a:ext>
              </a:extLst>
            </p:cNvPr>
            <p:cNvSpPr/>
            <p:nvPr/>
          </p:nvSpPr>
          <p:spPr>
            <a:xfrm>
              <a:off x="209806" y="1993082"/>
              <a:ext cx="4322603" cy="4049486"/>
            </a:xfrm>
            <a:prstGeom prst="ellipse">
              <a:avLst/>
            </a:prstGeom>
            <a:grpFill/>
            <a:ln w="76200">
              <a:solidFill>
                <a:srgbClr val="CC0000">
                  <a:alpha val="4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22" name="Rettangolo 21">
            <a:extLst>
              <a:ext uri="{FF2B5EF4-FFF2-40B4-BE49-F238E27FC236}">
                <a16:creationId xmlns:a16="http://schemas.microsoft.com/office/drawing/2014/main" id="{76C24C4E-BDC2-40A2-819C-44D14DB7BBE4}"/>
              </a:ext>
            </a:extLst>
          </p:cNvPr>
          <p:cNvSpPr/>
          <p:nvPr/>
        </p:nvSpPr>
        <p:spPr>
          <a:xfrm>
            <a:off x="910444" y="1196566"/>
            <a:ext cx="2818408" cy="5510148"/>
          </a:xfrm>
          <a:prstGeom prst="rect">
            <a:avLst/>
          </a:prstGeom>
          <a:solidFill>
            <a:schemeClr val="accent1">
              <a:lumMod val="50000"/>
              <a:alpha val="30196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E832C032-623E-4F62-BF4F-11ACF87F8AFF}"/>
              </a:ext>
            </a:extLst>
          </p:cNvPr>
          <p:cNvSpPr/>
          <p:nvPr/>
        </p:nvSpPr>
        <p:spPr>
          <a:xfrm>
            <a:off x="910445" y="1195294"/>
            <a:ext cx="5486396" cy="5510148"/>
          </a:xfrm>
          <a:prstGeom prst="rect">
            <a:avLst/>
          </a:prstGeom>
          <a:solidFill>
            <a:schemeClr val="accent1">
              <a:lumMod val="60000"/>
              <a:lumOff val="40000"/>
              <a:alpha val="30196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highlight>
                <a:srgbClr val="000000"/>
              </a:highlight>
            </a:endParaRPr>
          </a:p>
        </p:txBody>
      </p:sp>
      <p:sp>
        <p:nvSpPr>
          <p:cNvPr id="25" name="Text Box 4">
            <a:extLst>
              <a:ext uri="{FF2B5EF4-FFF2-40B4-BE49-F238E27FC236}">
                <a16:creationId xmlns:a16="http://schemas.microsoft.com/office/drawing/2014/main" id="{6B604BB0-667E-4171-9246-CD39A631C7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072" y="1289242"/>
            <a:ext cx="266153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55600" indent="-355600" algn="ctr">
              <a:spcBef>
                <a:spcPct val="50000"/>
              </a:spcBef>
              <a:buSzPct val="156000"/>
            </a:pPr>
            <a:r>
              <a:rPr lang="it-IT" altLang="it-IT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Efficienza</a:t>
            </a:r>
          </a:p>
        </p:txBody>
      </p:sp>
      <p:sp>
        <p:nvSpPr>
          <p:cNvPr id="26" name="Text Box 4">
            <a:extLst>
              <a:ext uri="{FF2B5EF4-FFF2-40B4-BE49-F238E27FC236}">
                <a16:creationId xmlns:a16="http://schemas.microsoft.com/office/drawing/2014/main" id="{6E0FB4F1-81F6-427A-B157-15CE3818F7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5419" y="1299138"/>
            <a:ext cx="266153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55600" indent="-355600" algn="ctr">
              <a:spcBef>
                <a:spcPct val="50000"/>
              </a:spcBef>
              <a:buSzPct val="156000"/>
            </a:pPr>
            <a:r>
              <a:rPr lang="it-IT" altLang="it-IT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Efficacia</a:t>
            </a:r>
          </a:p>
        </p:txBody>
      </p:sp>
      <p:grpSp>
        <p:nvGrpSpPr>
          <p:cNvPr id="35" name="Gruppo 34">
            <a:extLst>
              <a:ext uri="{FF2B5EF4-FFF2-40B4-BE49-F238E27FC236}">
                <a16:creationId xmlns:a16="http://schemas.microsoft.com/office/drawing/2014/main" id="{FC4C8E50-535C-4360-8E10-C468F3C1F1A5}"/>
              </a:ext>
            </a:extLst>
          </p:cNvPr>
          <p:cNvGrpSpPr/>
          <p:nvPr/>
        </p:nvGrpSpPr>
        <p:grpSpPr>
          <a:xfrm>
            <a:off x="907312" y="1196914"/>
            <a:ext cx="5486396" cy="5510148"/>
            <a:chOff x="907312" y="1196914"/>
            <a:chExt cx="5486396" cy="5510148"/>
          </a:xfrm>
        </p:grpSpPr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59425409-566B-410F-ABCA-3042974400C6}"/>
                </a:ext>
              </a:extLst>
            </p:cNvPr>
            <p:cNvSpPr/>
            <p:nvPr/>
          </p:nvSpPr>
          <p:spPr>
            <a:xfrm>
              <a:off x="907312" y="1196914"/>
              <a:ext cx="5486396" cy="5510148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30196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>
                <a:highlight>
                  <a:srgbClr val="000000"/>
                </a:highlight>
              </a:endParaRPr>
            </a:p>
          </p:txBody>
        </p:sp>
        <p:sp>
          <p:nvSpPr>
            <p:cNvPr id="34" name="Text Box 4">
              <a:extLst>
                <a:ext uri="{FF2B5EF4-FFF2-40B4-BE49-F238E27FC236}">
                  <a16:creationId xmlns:a16="http://schemas.microsoft.com/office/drawing/2014/main" id="{38E417EB-B4E7-4AE7-8677-AE8DD209F5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22286" y="1300758"/>
              <a:ext cx="266153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919163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2573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7145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1717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6289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0861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5433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0005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355600" indent="-355600" algn="ctr">
                <a:spcBef>
                  <a:spcPct val="50000"/>
                </a:spcBef>
                <a:buSzPct val="156000"/>
              </a:pPr>
              <a:r>
                <a:rPr lang="it-IT" altLang="it-IT" sz="2800" dirty="0">
                  <a:solidFill>
                    <a:schemeClr val="accent1">
                      <a:lumMod val="75000"/>
                    </a:schemeClr>
                  </a:solidFill>
                  <a:cs typeface="Arial" panose="020B0604020202020204" pitchFamily="34" charset="0"/>
                </a:rPr>
                <a:t>Efficacia</a:t>
              </a:r>
            </a:p>
          </p:txBody>
        </p:sp>
      </p:grpSp>
      <p:sp>
        <p:nvSpPr>
          <p:cNvPr id="48" name="Text Box 1030">
            <a:extLst>
              <a:ext uri="{FF2B5EF4-FFF2-40B4-BE49-F238E27FC236}">
                <a16:creationId xmlns:a16="http://schemas.microsoft.com/office/drawing/2014/main" id="{47810BD9-BCA5-4CDB-8D07-3589E6CBD7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0941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CAMPI DI AZIONE DI MONITORAGGIO E VALUTAZIONE</a:t>
            </a:r>
          </a:p>
        </p:txBody>
      </p:sp>
      <p:sp>
        <p:nvSpPr>
          <p:cNvPr id="29" name="Esagono 28">
            <a:extLst>
              <a:ext uri="{FF2B5EF4-FFF2-40B4-BE49-F238E27FC236}">
                <a16:creationId xmlns:a16="http://schemas.microsoft.com/office/drawing/2014/main" id="{0F6505C5-B4B7-490D-83CB-A3068DFDB212}"/>
              </a:ext>
            </a:extLst>
          </p:cNvPr>
          <p:cNvSpPr/>
          <p:nvPr/>
        </p:nvSpPr>
        <p:spPr>
          <a:xfrm>
            <a:off x="6741225" y="3427148"/>
            <a:ext cx="1816925" cy="1781299"/>
          </a:xfrm>
          <a:prstGeom prst="hexagon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67" name="Connettore curvo 66">
            <a:extLst>
              <a:ext uri="{FF2B5EF4-FFF2-40B4-BE49-F238E27FC236}">
                <a16:creationId xmlns:a16="http://schemas.microsoft.com/office/drawing/2014/main" id="{54F1D497-26B2-4C33-909B-6AB464E4F7B4}"/>
              </a:ext>
            </a:extLst>
          </p:cNvPr>
          <p:cNvCxnSpPr>
            <a:cxnSpLocks/>
            <a:endCxn id="37" idx="2"/>
          </p:cNvCxnSpPr>
          <p:nvPr/>
        </p:nvCxnSpPr>
        <p:spPr>
          <a:xfrm flipV="1">
            <a:off x="8558150" y="3482528"/>
            <a:ext cx="2800232" cy="846600"/>
          </a:xfrm>
          <a:prstGeom prst="curvedConnector2">
            <a:avLst/>
          </a:prstGeom>
          <a:ln w="1905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ttore curvo 72">
            <a:extLst>
              <a:ext uri="{FF2B5EF4-FFF2-40B4-BE49-F238E27FC236}">
                <a16:creationId xmlns:a16="http://schemas.microsoft.com/office/drawing/2014/main" id="{A4C2A1E7-10B4-4B76-93C3-2089EF486DD2}"/>
              </a:ext>
            </a:extLst>
          </p:cNvPr>
          <p:cNvCxnSpPr>
            <a:cxnSpLocks/>
            <a:endCxn id="31" idx="2"/>
          </p:cNvCxnSpPr>
          <p:nvPr/>
        </p:nvCxnSpPr>
        <p:spPr>
          <a:xfrm flipV="1">
            <a:off x="8558152" y="2687574"/>
            <a:ext cx="1652944" cy="1641554"/>
          </a:xfrm>
          <a:prstGeom prst="curvedConnector2">
            <a:avLst/>
          </a:prstGeom>
          <a:ln w="2222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Gruppo 83">
            <a:extLst>
              <a:ext uri="{FF2B5EF4-FFF2-40B4-BE49-F238E27FC236}">
                <a16:creationId xmlns:a16="http://schemas.microsoft.com/office/drawing/2014/main" id="{D1F73145-CAD4-43B2-9550-2519F40D868F}"/>
              </a:ext>
            </a:extLst>
          </p:cNvPr>
          <p:cNvGrpSpPr/>
          <p:nvPr/>
        </p:nvGrpSpPr>
        <p:grpSpPr>
          <a:xfrm>
            <a:off x="907312" y="1195294"/>
            <a:ext cx="8080736" cy="5510148"/>
            <a:chOff x="920339" y="1193313"/>
            <a:chExt cx="8080736" cy="5510148"/>
          </a:xfrm>
        </p:grpSpPr>
        <p:sp>
          <p:nvSpPr>
            <p:cNvPr id="85" name="Rettangolo 84">
              <a:extLst>
                <a:ext uri="{FF2B5EF4-FFF2-40B4-BE49-F238E27FC236}">
                  <a16:creationId xmlns:a16="http://schemas.microsoft.com/office/drawing/2014/main" id="{FB2E1500-F7A6-450C-8936-D11A6DA90FAB}"/>
                </a:ext>
              </a:extLst>
            </p:cNvPr>
            <p:cNvSpPr/>
            <p:nvPr/>
          </p:nvSpPr>
          <p:spPr>
            <a:xfrm>
              <a:off x="920339" y="1193313"/>
              <a:ext cx="7998030" cy="5510148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30196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>
                <a:highlight>
                  <a:srgbClr val="000000"/>
                </a:highlight>
              </a:endParaRPr>
            </a:p>
          </p:txBody>
        </p:sp>
        <p:sp>
          <p:nvSpPr>
            <p:cNvPr id="86" name="Text Box 4">
              <a:extLst>
                <a:ext uri="{FF2B5EF4-FFF2-40B4-BE49-F238E27FC236}">
                  <a16:creationId xmlns:a16="http://schemas.microsoft.com/office/drawing/2014/main" id="{6D8F0F59-0717-4013-9F62-3D6EA02EC5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39545" y="1299757"/>
              <a:ext cx="266153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919163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2573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7145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1717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6289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0861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5433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0005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355600" indent="-355600" algn="ctr">
                <a:spcBef>
                  <a:spcPct val="50000"/>
                </a:spcBef>
                <a:buSzPct val="156000"/>
              </a:pPr>
              <a:r>
                <a:rPr lang="it-IT" altLang="it-IT" sz="2800" dirty="0">
                  <a:solidFill>
                    <a:schemeClr val="accent1">
                      <a:lumMod val="75000"/>
                    </a:schemeClr>
                  </a:solidFill>
                  <a:cs typeface="Arial" panose="020B0604020202020204" pitchFamily="34" charset="0"/>
                </a:rPr>
                <a:t>Impatti</a:t>
              </a:r>
            </a:p>
          </p:txBody>
        </p:sp>
      </p:grpSp>
      <p:sp>
        <p:nvSpPr>
          <p:cNvPr id="24" name="Text Box 1030">
            <a:extLst>
              <a:ext uri="{FF2B5EF4-FFF2-40B4-BE49-F238E27FC236}">
                <a16:creationId xmlns:a16="http://schemas.microsoft.com/office/drawing/2014/main" id="{BFF928F8-5EE1-1513-6774-73A872D3CA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3815" y="2285981"/>
            <a:ext cx="2604749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Quali effetti secondari su?</a:t>
            </a:r>
          </a:p>
        </p:txBody>
      </p:sp>
      <p:sp>
        <p:nvSpPr>
          <p:cNvPr id="31" name="Text Box 1030">
            <a:extLst>
              <a:ext uri="{FF2B5EF4-FFF2-40B4-BE49-F238E27FC236}">
                <a16:creationId xmlns:a16="http://schemas.microsoft.com/office/drawing/2014/main" id="{DE1D4998-4C6A-C65E-8CAB-CD4C1BC7D2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8721" y="2154174"/>
            <a:ext cx="2604749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28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Territorio</a:t>
            </a:r>
          </a:p>
        </p:txBody>
      </p:sp>
      <p:sp>
        <p:nvSpPr>
          <p:cNvPr id="37" name="Text Box 1030">
            <a:extLst>
              <a:ext uri="{FF2B5EF4-FFF2-40B4-BE49-F238E27FC236}">
                <a16:creationId xmlns:a16="http://schemas.microsoft.com/office/drawing/2014/main" id="{32796D76-C3FB-31F2-A57D-28F9909BC9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31910" y="2949128"/>
            <a:ext cx="1652944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28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Comunità locale</a:t>
            </a:r>
          </a:p>
        </p:txBody>
      </p:sp>
      <p:sp>
        <p:nvSpPr>
          <p:cNvPr id="39" name="Text Box 1030">
            <a:extLst>
              <a:ext uri="{FF2B5EF4-FFF2-40B4-BE49-F238E27FC236}">
                <a16:creationId xmlns:a16="http://schemas.microsoft.com/office/drawing/2014/main" id="{0643277C-2743-DE27-8C12-C899C4A85B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11097" y="4250705"/>
            <a:ext cx="1977876" cy="80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28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Contesto economico</a:t>
            </a:r>
          </a:p>
        </p:txBody>
      </p:sp>
      <p:sp>
        <p:nvSpPr>
          <p:cNvPr id="40" name="Text Box 1030">
            <a:extLst>
              <a:ext uri="{FF2B5EF4-FFF2-40B4-BE49-F238E27FC236}">
                <a16:creationId xmlns:a16="http://schemas.microsoft.com/office/drawing/2014/main" id="{C93EE7D7-2A0B-F1F5-8EBE-EBB9C48F41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3567" y="5469912"/>
            <a:ext cx="208644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28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….. culturale</a:t>
            </a:r>
          </a:p>
        </p:txBody>
      </p:sp>
      <p:cxnSp>
        <p:nvCxnSpPr>
          <p:cNvPr id="41" name="Connettore curvo 40">
            <a:extLst>
              <a:ext uri="{FF2B5EF4-FFF2-40B4-BE49-F238E27FC236}">
                <a16:creationId xmlns:a16="http://schemas.microsoft.com/office/drawing/2014/main" id="{B5BF5855-B7ED-89E3-1C6B-B2D3DE6843CD}"/>
              </a:ext>
            </a:extLst>
          </p:cNvPr>
          <p:cNvCxnSpPr>
            <a:cxnSpLocks/>
            <a:endCxn id="39" idx="2"/>
          </p:cNvCxnSpPr>
          <p:nvPr/>
        </p:nvCxnSpPr>
        <p:spPr>
          <a:xfrm>
            <a:off x="8558150" y="4372633"/>
            <a:ext cx="2641885" cy="687048"/>
          </a:xfrm>
          <a:prstGeom prst="curvedConnector4">
            <a:avLst>
              <a:gd name="adj1" fmla="val 31283"/>
              <a:gd name="adj2" fmla="val 133273"/>
            </a:avLst>
          </a:prstGeom>
          <a:ln w="1905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curvo 44">
            <a:extLst>
              <a:ext uri="{FF2B5EF4-FFF2-40B4-BE49-F238E27FC236}">
                <a16:creationId xmlns:a16="http://schemas.microsoft.com/office/drawing/2014/main" id="{E92F572F-92F4-4F79-E1F7-839AD4FBC40B}"/>
              </a:ext>
            </a:extLst>
          </p:cNvPr>
          <p:cNvCxnSpPr>
            <a:cxnSpLocks/>
            <a:endCxn id="40" idx="2"/>
          </p:cNvCxnSpPr>
          <p:nvPr/>
        </p:nvCxnSpPr>
        <p:spPr>
          <a:xfrm>
            <a:off x="8562100" y="4372633"/>
            <a:ext cx="2134688" cy="1630679"/>
          </a:xfrm>
          <a:prstGeom prst="curvedConnector4">
            <a:avLst>
              <a:gd name="adj1" fmla="val 25565"/>
              <a:gd name="adj2" fmla="val 114019"/>
            </a:avLst>
          </a:prstGeom>
          <a:ln w="1905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Box 1030">
            <a:extLst>
              <a:ext uri="{FF2B5EF4-FFF2-40B4-BE49-F238E27FC236}">
                <a16:creationId xmlns:a16="http://schemas.microsoft.com/office/drawing/2014/main" id="{CE13A907-13D4-8BB7-E83A-67CBBAEBF4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277" y="5667627"/>
            <a:ext cx="401526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/>
          <a:p>
            <a:pPr algn="ctr" eaLnBrk="0" hangingPunct="0"/>
            <a:r>
              <a:rPr lang="it-IT" altLang="it-IT" sz="28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Raccolta sistematica di dati e info sull’ avanzamento fisico, procedurale e finanziario</a:t>
            </a:r>
          </a:p>
        </p:txBody>
      </p:sp>
      <p:sp>
        <p:nvSpPr>
          <p:cNvPr id="52" name="Text Box 1030">
            <a:extLst>
              <a:ext uri="{FF2B5EF4-FFF2-40B4-BE49-F238E27FC236}">
                <a16:creationId xmlns:a16="http://schemas.microsoft.com/office/drawing/2014/main" id="{40F11459-3937-7707-7B5C-6283C6A969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344" y="5671743"/>
            <a:ext cx="401526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/>
          <a:p>
            <a:pPr algn="ctr" eaLnBrk="0" hangingPunct="0"/>
            <a:r>
              <a:rPr lang="it-IT" altLang="it-IT" sz="2800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Analisi dei cambiamenti determinati dagli interventi</a:t>
            </a:r>
          </a:p>
        </p:txBody>
      </p:sp>
    </p:spTree>
    <p:extLst>
      <p:ext uri="{BB962C8B-B14F-4D97-AF65-F5344CB8AC3E}">
        <p14:creationId xmlns:p14="http://schemas.microsoft.com/office/powerpoint/2010/main" val="32100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/>
      <p:bldP spid="31" grpId="0"/>
      <p:bldP spid="37" grpId="0"/>
      <p:bldP spid="39" grpId="0"/>
      <p:bldP spid="40" grpId="0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5A997-1077-6126-76FE-B3B872351F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5ED19FB4-07BD-3DF3-6A18-8120CAD9ED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204399"/>
            <a:ext cx="12139750" cy="449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È l’analisi dei cambiamenti avvenuti durante e a seguito della realizzazione</a:t>
            </a:r>
          </a:p>
          <a:p>
            <a:pPr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Quindi il processo di valutazione comprende:</a:t>
            </a:r>
          </a:p>
          <a:p>
            <a:pPr marL="903288" indent="-547688">
              <a:spcBef>
                <a:spcPct val="50000"/>
              </a:spcBef>
              <a:buSzPct val="156000"/>
            </a:pPr>
            <a:r>
              <a:rPr lang="it-IT" altLang="it-IT" sz="2600" dirty="0">
                <a:cs typeface="Arial" panose="020B0604020202020204" pitchFamily="34" charset="0"/>
              </a:rPr>
              <a:t>1) 	</a:t>
            </a:r>
            <a:r>
              <a:rPr lang="it-IT" altLang="it-IT" sz="2600" i="1" dirty="0">
                <a:cs typeface="Arial" panose="020B0604020202020204" pitchFamily="34" charset="0"/>
              </a:rPr>
              <a:t>Una comprensione «realistica» dei cambiamenti che il progetto si propone di raggiungere al momento della valutazione (obiettivi espliciti ed impliciti)</a:t>
            </a:r>
          </a:p>
          <a:p>
            <a:pPr marL="903288" indent="-547688">
              <a:spcBef>
                <a:spcPct val="50000"/>
              </a:spcBef>
              <a:buSzPct val="156000"/>
            </a:pPr>
            <a:r>
              <a:rPr lang="it-IT" altLang="it-IT" sz="2600" dirty="0">
                <a:cs typeface="Arial" panose="020B0604020202020204" pitchFamily="34" charset="0"/>
              </a:rPr>
              <a:t>2) 	</a:t>
            </a:r>
            <a:r>
              <a:rPr lang="it-IT" altLang="it-IT" sz="2600" i="1" dirty="0">
                <a:cs typeface="Arial" panose="020B0604020202020204" pitchFamily="34" charset="0"/>
              </a:rPr>
              <a:t>Un’analisi «strutturata» (identificazione, qualificazione e quantificazione), basata su un termine di confronto, dei cambiamenti avvenuti ….. selezionando quelli che si ritengono più importanti</a:t>
            </a:r>
          </a:p>
          <a:p>
            <a:pPr marL="903288" indent="-547688">
              <a:spcBef>
                <a:spcPct val="50000"/>
              </a:spcBef>
              <a:buSzPct val="156000"/>
            </a:pPr>
            <a:r>
              <a:rPr lang="it-IT" altLang="it-IT" sz="2600" dirty="0">
                <a:cs typeface="Arial" panose="020B0604020202020204" pitchFamily="34" charset="0"/>
              </a:rPr>
              <a:t>3) 	</a:t>
            </a:r>
            <a:r>
              <a:rPr lang="it-IT" altLang="it-IT" sz="2600" i="1" dirty="0">
                <a:cs typeface="Arial" panose="020B0604020202020204" pitchFamily="34" charset="0"/>
              </a:rPr>
              <a:t>Una stima di quanto tali cambiamenti possono essere attribuiti agli interventi realizzati</a:t>
            </a: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F96A9658-E4D4-C937-5EE2-08682C319B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1307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Che cos’è la valutazione di un progetto</a:t>
            </a:r>
          </a:p>
        </p:txBody>
      </p:sp>
    </p:spTree>
    <p:extLst>
      <p:ext uri="{BB962C8B-B14F-4D97-AF65-F5344CB8AC3E}">
        <p14:creationId xmlns:p14="http://schemas.microsoft.com/office/powerpoint/2010/main" val="209199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FAE8DAB2-453B-4453-941D-D5E45A1FE3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204399"/>
            <a:ext cx="12139750" cy="4293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Prende in considerazione i cambiamenti sulle </a:t>
            </a:r>
            <a:r>
              <a:rPr lang="it-IT" altLang="it-IT" sz="2600" b="1" dirty="0">
                <a:cs typeface="Arial" panose="020B0604020202020204" pitchFamily="34" charset="0"/>
              </a:rPr>
              <a:t>questioni cruciali</a:t>
            </a:r>
            <a:r>
              <a:rPr lang="it-IT" altLang="it-IT" sz="2600" dirty="0">
                <a:cs typeface="Arial" panose="020B0604020202020204" pitchFamily="34" charset="0"/>
              </a:rPr>
              <a:t> affrontate dal progetto (supporto ai soggetti deboli, occupazione ecc.);</a:t>
            </a:r>
          </a:p>
          <a:p>
            <a:pPr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Deve contemplare </a:t>
            </a:r>
            <a:r>
              <a:rPr lang="it-IT" altLang="it-IT" sz="2600" u="sng" dirty="0">
                <a:cs typeface="Arial" panose="020B0604020202020204" pitchFamily="34" charset="0"/>
              </a:rPr>
              <a:t>almeno</a:t>
            </a:r>
            <a:r>
              <a:rPr lang="it-IT" altLang="it-IT" sz="2600" dirty="0">
                <a:cs typeface="Arial" panose="020B0604020202020204" pitchFamily="34" charset="0"/>
              </a:rPr>
              <a:t> 3 criteri:</a:t>
            </a:r>
          </a:p>
          <a:p>
            <a:pPr marL="903288" indent="-547688">
              <a:spcBef>
                <a:spcPct val="50000"/>
              </a:spcBef>
              <a:buSzPct val="156000"/>
            </a:pPr>
            <a:r>
              <a:rPr lang="it-IT" altLang="it-IT" sz="2600" dirty="0">
                <a:cs typeface="Arial" panose="020B0604020202020204" pitchFamily="34" charset="0"/>
              </a:rPr>
              <a:t>1) 	</a:t>
            </a:r>
            <a:r>
              <a:rPr lang="it-IT" altLang="it-IT" sz="2600" b="1" dirty="0">
                <a:cs typeface="Arial" panose="020B0604020202020204" pitchFamily="34" charset="0"/>
              </a:rPr>
              <a:t>Efficacia</a:t>
            </a:r>
            <a:r>
              <a:rPr lang="it-IT" altLang="it-IT" sz="2600" dirty="0">
                <a:cs typeface="Arial" panose="020B0604020202020204" pitchFamily="34" charset="0"/>
              </a:rPr>
              <a:t>. </a:t>
            </a:r>
            <a:r>
              <a:rPr lang="it-IT" altLang="it-IT" sz="2600" i="1" dirty="0">
                <a:cs typeface="Arial" panose="020B0604020202020204" pitchFamily="34" charset="0"/>
              </a:rPr>
              <a:t>Capacità degli interventi realizzati di raggiungere i risultati prefissati</a:t>
            </a:r>
          </a:p>
          <a:p>
            <a:pPr marL="903288" indent="-547688">
              <a:spcBef>
                <a:spcPct val="50000"/>
              </a:spcBef>
              <a:buSzPct val="156000"/>
            </a:pPr>
            <a:r>
              <a:rPr lang="it-IT" altLang="it-IT" sz="2600" dirty="0">
                <a:cs typeface="Arial" panose="020B0604020202020204" pitchFamily="34" charset="0"/>
              </a:rPr>
              <a:t>2) 	</a:t>
            </a:r>
            <a:r>
              <a:rPr lang="it-IT" altLang="it-IT" sz="2600" b="1" dirty="0">
                <a:cs typeface="Arial" panose="020B0604020202020204" pitchFamily="34" charset="0"/>
              </a:rPr>
              <a:t>Efficienza</a:t>
            </a:r>
            <a:r>
              <a:rPr lang="it-IT" altLang="it-IT" sz="2600" dirty="0">
                <a:cs typeface="Arial" panose="020B0604020202020204" pitchFamily="34" charset="0"/>
              </a:rPr>
              <a:t>. </a:t>
            </a:r>
            <a:r>
              <a:rPr lang="it-IT" altLang="it-IT" sz="2600" i="1" dirty="0">
                <a:cs typeface="Arial" panose="020B0604020202020204" pitchFamily="34" charset="0"/>
              </a:rPr>
              <a:t>Congruità dei costi sostenuti per raggiungere i risultati</a:t>
            </a:r>
          </a:p>
          <a:p>
            <a:pPr marL="903288" indent="-547688">
              <a:spcBef>
                <a:spcPct val="50000"/>
              </a:spcBef>
              <a:buSzPct val="156000"/>
            </a:pPr>
            <a:r>
              <a:rPr lang="it-IT" altLang="it-IT" sz="2600" dirty="0">
                <a:cs typeface="Arial" panose="020B0604020202020204" pitchFamily="34" charset="0"/>
              </a:rPr>
              <a:t>3) 	</a:t>
            </a:r>
            <a:r>
              <a:rPr lang="it-IT" altLang="it-IT" sz="2600" b="1" dirty="0">
                <a:cs typeface="Arial" panose="020B0604020202020204" pitchFamily="34" charset="0"/>
              </a:rPr>
              <a:t>Impatto</a:t>
            </a:r>
            <a:r>
              <a:rPr lang="it-IT" altLang="it-IT" sz="2600" dirty="0">
                <a:cs typeface="Arial" panose="020B0604020202020204" pitchFamily="34" charset="0"/>
              </a:rPr>
              <a:t>. </a:t>
            </a:r>
            <a:r>
              <a:rPr lang="it-IT" altLang="it-IT" sz="2600" i="1" dirty="0">
                <a:cs typeface="Arial" panose="020B0604020202020204" pitchFamily="34" charset="0"/>
              </a:rPr>
              <a:t>Effetti determinati dai risultati sul sistema di riferimento</a:t>
            </a:r>
          </a:p>
          <a:p>
            <a:pPr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600" dirty="0">
                <a:cs typeface="Arial" panose="020B0604020202020204" pitchFamily="34" charset="0"/>
              </a:rPr>
              <a:t>Si basa sull’</a:t>
            </a:r>
            <a:r>
              <a:rPr lang="it-IT" altLang="it-IT" sz="2600" b="1" dirty="0">
                <a:cs typeface="Arial" panose="020B0604020202020204" pitchFamily="34" charset="0"/>
              </a:rPr>
              <a:t>analisi della logica di intervento</a:t>
            </a:r>
            <a:r>
              <a:rPr lang="it-IT" altLang="it-IT" sz="2600" dirty="0">
                <a:cs typeface="Arial" panose="020B0604020202020204" pitchFamily="34" charset="0"/>
              </a:rPr>
              <a:t> del progetto</a:t>
            </a: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759FCAF7-F6EE-4D7F-928B-425C6118F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1307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ELEMENTI CHIAVE DI UNA BUONA VALUTAZIONE FINALE</a:t>
            </a:r>
          </a:p>
        </p:txBody>
      </p:sp>
      <p:grpSp>
        <p:nvGrpSpPr>
          <p:cNvPr id="6" name="Gruppo 5">
            <a:extLst>
              <a:ext uri="{FF2B5EF4-FFF2-40B4-BE49-F238E27FC236}">
                <a16:creationId xmlns:a16="http://schemas.microsoft.com/office/drawing/2014/main" id="{739F5025-DDC5-E0E7-1FC0-7A4BC464FDC8}"/>
              </a:ext>
            </a:extLst>
          </p:cNvPr>
          <p:cNvGrpSpPr/>
          <p:nvPr/>
        </p:nvGrpSpPr>
        <p:grpSpPr>
          <a:xfrm>
            <a:off x="383059" y="2567865"/>
            <a:ext cx="10898658" cy="1200947"/>
            <a:chOff x="383059" y="2530794"/>
            <a:chExt cx="10898658" cy="1200947"/>
          </a:xfrm>
        </p:grpSpPr>
        <p:sp>
          <p:nvSpPr>
            <p:cNvPr id="2" name="Rettangolo con angoli arrotondati 1">
              <a:extLst>
                <a:ext uri="{FF2B5EF4-FFF2-40B4-BE49-F238E27FC236}">
                  <a16:creationId xmlns:a16="http://schemas.microsoft.com/office/drawing/2014/main" id="{BBEF44AC-35BB-7FF1-98BF-EE371FECC33D}"/>
                </a:ext>
              </a:extLst>
            </p:cNvPr>
            <p:cNvSpPr/>
            <p:nvPr/>
          </p:nvSpPr>
          <p:spPr>
            <a:xfrm>
              <a:off x="383059" y="2730849"/>
              <a:ext cx="10898658" cy="1000892"/>
            </a:xfrm>
            <a:prstGeom prst="roundRect">
              <a:avLst/>
            </a:prstGeom>
            <a:noFill/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Text Box 4">
              <a:extLst>
                <a:ext uri="{FF2B5EF4-FFF2-40B4-BE49-F238E27FC236}">
                  <a16:creationId xmlns:a16="http://schemas.microsoft.com/office/drawing/2014/main" id="{3AEFF5BD-853A-82EA-586B-A6927E858D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47750" y="2530794"/>
              <a:ext cx="2638183" cy="40011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919163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2573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7145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1717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6289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0861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5433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000500" indent="-342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indent="0" algn="ctr">
                <a:spcBef>
                  <a:spcPct val="50000"/>
                </a:spcBef>
                <a:buSzPct val="156000"/>
              </a:pPr>
              <a:r>
                <a:rPr lang="it-IT" altLang="it-IT" sz="2000" dirty="0">
                  <a:solidFill>
                    <a:schemeClr val="accent5">
                      <a:lumMod val="75000"/>
                    </a:schemeClr>
                  </a:solidFill>
                  <a:cs typeface="Arial" panose="020B0604020202020204" pitchFamily="34" charset="0"/>
                </a:rPr>
                <a:t>Requisito minimo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971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5BD731-BD4F-A8EE-700E-12E734FF8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0F2FC407-1F77-79DE-5319-4F9650EE7086}"/>
              </a:ext>
            </a:extLst>
          </p:cNvPr>
          <p:cNvSpPr txBox="1"/>
          <p:nvPr/>
        </p:nvSpPr>
        <p:spPr>
          <a:xfrm>
            <a:off x="493159" y="1061610"/>
            <a:ext cx="1130157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000" i="1" dirty="0">
                <a:latin typeface="Cambria" panose="02040503050406030204" pitchFamily="18" charset="0"/>
                <a:ea typeface="Cambria" panose="02040503050406030204" pitchFamily="18" charset="0"/>
              </a:rPr>
              <a:t>«La cosa più importante di un piano di valutazione è individuare e definire in modo chiaro cosa si vuole valutare»</a:t>
            </a:r>
            <a:endParaRPr lang="x-none" sz="40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1744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9611</TotalTime>
  <Words>1154</Words>
  <Application>Microsoft Office PowerPoint</Application>
  <PresentationFormat>Widescreen</PresentationFormat>
  <Paragraphs>137</Paragraphs>
  <Slides>16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Times New Roman</vt:lpstr>
      <vt:lpstr>Tema di Office</vt:lpstr>
      <vt:lpstr>Introduzione alla valutazione della SSL parte 1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Carlo Ricci</dc:creator>
  <cp:lastModifiedBy>Carlo Ricci</cp:lastModifiedBy>
  <cp:revision>63</cp:revision>
  <dcterms:created xsi:type="dcterms:W3CDTF">2021-02-18T09:02:33Z</dcterms:created>
  <dcterms:modified xsi:type="dcterms:W3CDTF">2025-06-04T11:49:53Z</dcterms:modified>
</cp:coreProperties>
</file>