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325" r:id="rId3"/>
    <p:sldId id="329" r:id="rId4"/>
    <p:sldId id="328" r:id="rId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652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6B9067-0D37-47CB-91E1-EA761638F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2E29DA8-30E2-4174-A7D4-060E878E7F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3FA6F80-03F1-41E4-B4F9-FB82BBA74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A0D5560-76B0-4ECD-8816-D9161254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6FF6BDF-A91B-4F80-87F5-CAE59F0FE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9246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A5A3266-0915-4868-BABE-282FCEE81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D1F547B-ADF6-4181-B373-D507259321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A3C03B1-73E2-438B-828E-B93107CCE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30B9541-FC4A-4FC2-BCC2-AD3D5650E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84133C-5EC1-4959-80D8-341FF3324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438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B431F739-5108-4F51-B1BD-924B07D74C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AE23554-EA33-4D46-A1F5-EB453A63A5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E4D6EB4-6840-4227-8417-84AF663B7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D75F0B0-BC40-400D-907F-B813AA0ED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F3443DB-22A6-470B-814A-A3689DFA8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8770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BE054-87BC-432B-8DB5-695814E9C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B3B5AB7-0D31-435D-8D61-97A0BF098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734AA2A-6A08-44C5-BEE7-3347D40C5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D91F44D-C30A-414F-8F07-F0DE560C5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24A503A-0044-4341-B7EA-A2BE64AEF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971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1AE3A1-8E7D-428A-B673-FCC8B5EE7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F36C12B-6677-4A97-9E5C-825F32E71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1A7C206-0455-47A5-BEBE-FBBBCFA51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6716397-5E40-4F1B-B647-887060937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6BF6759-335A-49D8-A8A4-7A9D3B629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3200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AD78E9-3AA9-456A-8536-A477CE198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986CE71-8D5D-4CDE-960A-4F1CC60E5C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98C6C95-473B-4941-B0BB-BB9AF91CEE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E5EACB8-6488-44E0-BCFC-645E6D276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AFE7C19-FAEC-48E4-8E14-4D7393EC2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B032F4C-721C-48D6-AD9F-53CCA3AAB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814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E9F418-E3AC-41DC-ACBD-103454E42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E066461-2CF8-43B0-836E-8F410E276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815B13E-22E1-46E9-8D02-D382BD2C04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4828E19D-A50F-4F67-AE50-AB66DE8BDA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20E27DE-7708-403C-B033-E16050F994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83974-8B6C-4C7C-AE0B-2B18710E5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73F1D1ED-8012-47FE-AD6B-9F915B4D4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A52005C-5813-4536-8F7D-018B3FA7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9225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CEDD90-E835-43D1-97C4-B04D74244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155CCD6-9EA9-4ADC-AE38-4230B3C98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130634E-6D5B-4287-ADBB-3FDA4C82D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6060D7C-5965-4475-B1C9-1E4566D47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7593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7F5FA7E-3F29-4820-8164-6B2F7BD20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4FE6E53F-C248-4F89-B284-0B77F7769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F54ABE3-B3AF-4817-B701-D499604CA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927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E56524-3334-4886-AC11-CCBC29D59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7D66E9C-0849-46D3-8ACD-15F5062B6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02D3DA3-D4BD-429B-89C1-845625943F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3FA5028-23E4-4C6B-B472-60EA686C3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7FAD449-87FA-41F1-8CEC-5CF76DB58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FEA6F8A-8372-4449-87DC-2CC176B77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3454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CFCBB6-C7EF-4449-A588-F216D9B82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AFC32D1-3790-44B5-82A1-EAAFCED80C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14AA17B-CA86-4E69-80F7-86CD3BB0A6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4F1A692-A84E-4F4F-858D-DA24C2ED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4B0886D-0E79-4AD9-8DA9-D69109575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2EF6125-97D9-4439-B517-764991EB6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6955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713BBD67-0169-47CA-8FD8-A90C7D6C9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6EEB7D0-4227-42E8-BC90-CC52174122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E297778-DBD7-4718-B8A9-A4B2B29CE0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81D86-E5E4-4D2E-BE6D-881B5841B446}" type="datetimeFigureOut">
              <a:rPr lang="it-IT" smtClean="0"/>
              <a:t>05/06/2025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B441D8F-E048-45BA-9B75-5104C33127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362D250-533A-4429-81C6-5FC2ADB75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F70C5-9C07-439E-ABEA-17DA32DA0F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0291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"/>
          <p:cNvSpPr txBox="1"/>
          <p:nvPr/>
        </p:nvSpPr>
        <p:spPr>
          <a:xfrm>
            <a:off x="150125" y="942119"/>
            <a:ext cx="12041876" cy="618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t">
            <a:noAutofit/>
          </a:bodyPr>
          <a:lstStyle>
            <a:lvl1pPr algn="l">
              <a:defRPr sz="7400">
                <a:latin typeface="DINPro-Bold"/>
                <a:ea typeface="DINPro-Bold"/>
                <a:cs typeface="DINPro-Bold"/>
                <a:sym typeface="DINPro-Bold"/>
              </a:defRPr>
            </a:lvl1pPr>
          </a:lstStyle>
          <a:p>
            <a:pPr>
              <a:spcBef>
                <a:spcPts val="600"/>
              </a:spcBef>
            </a:pP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Quasi sempre, nell’analisi della logica di intervento emergono parti che esprimono maggiore complessità: la catena input-output non spiega in modo evidente come determinati risultati potranno verificarsi Si tratta, a ben vedere, delle parti della strategia la cui attuazione richiede un’interazione virtuosa fra una molteplicità di soggetti che non sono solo i destinatari finali.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itolo"/>
          <p:cNvSpPr txBox="1"/>
          <p:nvPr/>
        </p:nvSpPr>
        <p:spPr>
          <a:xfrm>
            <a:off x="1" y="53398"/>
            <a:ext cx="12192000" cy="706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b">
            <a:normAutofit/>
          </a:bodyPr>
          <a:lstStyle>
            <a:lvl1pPr algn="l">
              <a:defRPr sz="7400">
                <a:latin typeface="DINPro-Bold"/>
                <a:ea typeface="DINPro-Bold"/>
                <a:cs typeface="DINPro-Bold"/>
                <a:sym typeface="DINPro-Bold"/>
              </a:defRPr>
            </a:lvl1pPr>
          </a:lstStyle>
          <a:p>
            <a:pPr algn="ctr"/>
            <a:r>
              <a:rPr lang="it-IT" sz="2800" b="1" dirty="0"/>
              <a:t>SCOVIAMO LE ZONE D’OMBRA!</a:t>
            </a:r>
            <a:endParaRPr sz="2800" b="1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96" y="2397890"/>
            <a:ext cx="10915328" cy="446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567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30">
            <a:extLst>
              <a:ext uri="{FF2B5EF4-FFF2-40B4-BE49-F238E27FC236}">
                <a16:creationId xmlns:a16="http://schemas.microsoft.com/office/drawing/2014/main" id="{735E7834-6071-4E93-A79C-B985C5F775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1307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Come trattare le zone d’ombra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6AC359D-8A02-39B4-E444-5EA6B52A4638}"/>
              </a:ext>
            </a:extLst>
          </p:cNvPr>
          <p:cNvSpPr txBox="1"/>
          <p:nvPr/>
        </p:nvSpPr>
        <p:spPr>
          <a:xfrm>
            <a:off x="235975" y="882810"/>
            <a:ext cx="1184787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 rtl="0">
              <a:spcBef>
                <a:spcPts val="450"/>
              </a:spcBef>
            </a:pPr>
            <a:r>
              <a:rPr lang="it-IT" sz="2800" b="1" dirty="0">
                <a:solidFill>
                  <a:srgbClr val="212121"/>
                </a:solidFill>
                <a:latin typeface="Aptos" panose="020B0004020202020204" pitchFamily="34" charset="0"/>
              </a:rPr>
              <a:t>1° - </a:t>
            </a:r>
            <a:r>
              <a:rPr lang="it-IT" sz="2800" b="1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Chiara esplicitazione dei presupposti (</a:t>
            </a:r>
            <a:r>
              <a:rPr lang="it-IT" sz="2800" b="1" i="0" dirty="0" err="1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assumptions</a:t>
            </a:r>
            <a:r>
              <a:rPr lang="it-IT" sz="2800" b="1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)</a:t>
            </a:r>
            <a:r>
              <a:rPr lang="it-IT" sz="2800" b="0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 alla base delle nostre scelte strategiche: perché ci aspettiamo che, in uno specifico contesto e nei tempi previsti, determinati interventi meglio di altri innescheranno cambiamenti reali e duraturi?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F13F7A4-BAD6-C564-6EC3-31CCBD701205}"/>
              </a:ext>
            </a:extLst>
          </p:cNvPr>
          <p:cNvSpPr txBox="1"/>
          <p:nvPr/>
        </p:nvSpPr>
        <p:spPr>
          <a:xfrm>
            <a:off x="235975" y="2646968"/>
            <a:ext cx="1184787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800" b="0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È un esercizio cruciale. </a:t>
            </a:r>
          </a:p>
          <a:p>
            <a:r>
              <a:rPr lang="it-IT" sz="2800" b="0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Le </a:t>
            </a:r>
            <a:r>
              <a:rPr lang="it-IT" sz="2800" b="0" i="0" dirty="0" err="1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assumptions</a:t>
            </a:r>
            <a:r>
              <a:rPr lang="it-IT" sz="2800" b="0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 riguardano il modo in cui crediamo che le cose possano cambiare e dipendono da ideologie, valori, preconcetti, stereotipi o visioni del mondo. </a:t>
            </a:r>
          </a:p>
          <a:p>
            <a:r>
              <a:rPr lang="it-IT" sz="2800" dirty="0">
                <a:solidFill>
                  <a:srgbClr val="212121"/>
                </a:solidFill>
                <a:latin typeface="Aptos" panose="020B0004020202020204" pitchFamily="34" charset="0"/>
              </a:rPr>
              <a:t>Esse, tuttavia, derivano anche dai nostri processi mentali di semplificazione, creazione di concetti «</a:t>
            </a:r>
            <a:r>
              <a:rPr lang="it-IT" sz="2800" dirty="0" err="1">
                <a:solidFill>
                  <a:srgbClr val="212121"/>
                </a:solidFill>
                <a:latin typeface="Aptos" panose="020B0004020202020204" pitchFamily="34" charset="0"/>
              </a:rPr>
              <a:t>passepartout</a:t>
            </a:r>
            <a:r>
              <a:rPr lang="it-IT" sz="2800" dirty="0">
                <a:solidFill>
                  <a:srgbClr val="212121"/>
                </a:solidFill>
                <a:latin typeface="Aptos" panose="020B0004020202020204" pitchFamily="34" charset="0"/>
              </a:rPr>
              <a:t>».</a:t>
            </a:r>
          </a:p>
          <a:p>
            <a:r>
              <a:rPr lang="it-IT" sz="2800" b="0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L’obiettivo del processo di </a:t>
            </a:r>
            <a:r>
              <a:rPr lang="it-IT" sz="2800" b="0" i="0" dirty="0" err="1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esplicitazioneè</a:t>
            </a:r>
            <a:r>
              <a:rPr lang="it-IT" sz="2800" b="0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 quello di farle emergere, discuterle, declinarle, testarle e allo stesso tempo di generarne di nuove maggiormente basate su evidenze reali e condivise.</a:t>
            </a:r>
            <a:endParaRPr lang="it-IT" sz="28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675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C6DC6A-11F8-98EB-8ED9-79DF44EE5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30">
            <a:extLst>
              <a:ext uri="{FF2B5EF4-FFF2-40B4-BE49-F238E27FC236}">
                <a16:creationId xmlns:a16="http://schemas.microsoft.com/office/drawing/2014/main" id="{39C9F39A-9810-1B37-0388-B20D08156D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1307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Come trattare le zone d’ombra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1798B67-74E9-8F75-27FC-E2BF0390A651}"/>
              </a:ext>
            </a:extLst>
          </p:cNvPr>
          <p:cNvSpPr txBox="1"/>
          <p:nvPr/>
        </p:nvSpPr>
        <p:spPr>
          <a:xfrm>
            <a:off x="235975" y="892117"/>
            <a:ext cx="11847870" cy="46576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 rtl="0">
              <a:spcBef>
                <a:spcPts val="450"/>
              </a:spcBef>
            </a:pPr>
            <a:r>
              <a:rPr lang="it-IT" sz="2800" b="1" dirty="0">
                <a:solidFill>
                  <a:srgbClr val="212121"/>
                </a:solidFill>
                <a:latin typeface="Aptos" panose="020B0004020202020204" pitchFamily="34" charset="0"/>
              </a:rPr>
              <a:t>2° - </a:t>
            </a:r>
            <a:r>
              <a:rPr lang="it-IT" sz="2800" b="1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Attività di micro-progettazione</a:t>
            </a:r>
            <a:endParaRPr lang="it-IT" sz="2800" b="0" i="0" dirty="0">
              <a:solidFill>
                <a:srgbClr val="212121"/>
              </a:solidFill>
              <a:effectLst/>
              <a:latin typeface="Aptos" panose="020B0004020202020204" pitchFamily="34" charset="0"/>
            </a:endParaRPr>
          </a:p>
          <a:p>
            <a:pPr marL="0" indent="0" algn="just" rtl="0">
              <a:spcBef>
                <a:spcPts val="450"/>
              </a:spcBef>
            </a:pPr>
            <a:r>
              <a:rPr lang="it-IT" sz="2800" b="0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Approfondimenti conoscitivi.</a:t>
            </a:r>
          </a:p>
          <a:p>
            <a:pPr marL="0" indent="0" algn="just" rtl="0">
              <a:spcBef>
                <a:spcPts val="450"/>
              </a:spcBef>
            </a:pPr>
            <a:r>
              <a:rPr lang="it-IT" sz="2800" b="0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Interviste a esperti ed opinion leader Attivando un dialogo approfondire le possibili zone d'ombra nelle interviste agli stakeholders e ai partecipanti al programma.</a:t>
            </a:r>
          </a:p>
          <a:p>
            <a:pPr algn="just">
              <a:spcBef>
                <a:spcPts val="450"/>
              </a:spcBef>
            </a:pPr>
            <a:r>
              <a:rPr lang="it-IT" sz="2800" dirty="0">
                <a:solidFill>
                  <a:srgbClr val="212121"/>
                </a:solidFill>
                <a:latin typeface="Aptos" panose="020B0004020202020204" pitchFamily="34" charset="0"/>
              </a:rPr>
              <a:t>Sessioni di brainstorming in cui i team possano condividere le loro preoccupazioni e identificare potenziali problemi.</a:t>
            </a:r>
          </a:p>
          <a:p>
            <a:pPr algn="just">
              <a:spcBef>
                <a:spcPts val="450"/>
              </a:spcBef>
            </a:pPr>
            <a:r>
              <a:rPr lang="it-IT" sz="2800" dirty="0">
                <a:solidFill>
                  <a:srgbClr val="212121"/>
                </a:solidFill>
                <a:latin typeface="Aptos" panose="020B0004020202020204" pitchFamily="34" charset="0"/>
              </a:rPr>
              <a:t>Azioni di individuazione e coinvolgimento di «attori chiave» e partner di confine insieme al team di progetto: </a:t>
            </a:r>
            <a:r>
              <a:rPr lang="it-IT" sz="2800" b="0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Workshop di </a:t>
            </a:r>
            <a:r>
              <a:rPr lang="it-IT" sz="2800" dirty="0">
                <a:solidFill>
                  <a:srgbClr val="212121"/>
                </a:solidFill>
                <a:latin typeface="Aptos" panose="020B0004020202020204" pitchFamily="34" charset="0"/>
              </a:rPr>
              <a:t>riflessione, viaggi di studio, ecc.</a:t>
            </a:r>
          </a:p>
        </p:txBody>
      </p:sp>
    </p:spTree>
    <p:extLst>
      <p:ext uri="{BB962C8B-B14F-4D97-AF65-F5344CB8AC3E}">
        <p14:creationId xmlns:p14="http://schemas.microsoft.com/office/powerpoint/2010/main" val="3510391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CB3D0-9F54-FB75-442F-95F0F0892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30">
            <a:extLst>
              <a:ext uri="{FF2B5EF4-FFF2-40B4-BE49-F238E27FC236}">
                <a16:creationId xmlns:a16="http://schemas.microsoft.com/office/drawing/2014/main" id="{3B2C31B6-A4E5-9D17-77F4-618D9A8E5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1307"/>
            <a:ext cx="1219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>
              <a:spcBef>
                <a:spcPts val="200"/>
              </a:spcBef>
            </a:pPr>
            <a:r>
              <a:rPr lang="it-IT" altLang="it-IT" sz="3200" b="1" dirty="0">
                <a:latin typeface="Arial" panose="020B0604020202020204" pitchFamily="34" charset="0"/>
              </a:rPr>
              <a:t>Come trattare le zone d’ombra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1D87E8B-E33B-0641-F652-EA71693B0B80}"/>
              </a:ext>
            </a:extLst>
          </p:cNvPr>
          <p:cNvSpPr txBox="1"/>
          <p:nvPr/>
        </p:nvSpPr>
        <p:spPr>
          <a:xfrm>
            <a:off x="235975" y="892117"/>
            <a:ext cx="11847870" cy="459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 rtl="0">
              <a:spcBef>
                <a:spcPts val="450"/>
              </a:spcBef>
            </a:pPr>
            <a:r>
              <a:rPr lang="it-IT" sz="2800" b="1" dirty="0">
                <a:solidFill>
                  <a:srgbClr val="212121"/>
                </a:solidFill>
                <a:latin typeface="Aptos" panose="020B0004020202020204" pitchFamily="34" charset="0"/>
              </a:rPr>
              <a:t>3° - </a:t>
            </a:r>
            <a:r>
              <a:rPr lang="it-IT" sz="2800" b="1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Ricostruzione della teoria del cambiamento</a:t>
            </a:r>
            <a:r>
              <a:rPr lang="it-IT" sz="2800" b="0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 </a:t>
            </a:r>
          </a:p>
          <a:p>
            <a:pPr marL="0" indent="0" algn="just" rtl="0">
              <a:spcBef>
                <a:spcPts val="450"/>
              </a:spcBef>
            </a:pPr>
            <a:r>
              <a:rPr lang="it-IT" sz="2800" b="0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Si tratta di «rappresentare» i cambiamenti a medio/lungo termine e, a ritroso, ricostruire la catena logica di legami causali fino allo stato attuale. Così facendo, è possibile stabilire dei cambiamenti intermedi e delle fasi che potranno e dovranno essere verificabili.</a:t>
            </a:r>
          </a:p>
          <a:p>
            <a:pPr marL="0" indent="0" algn="just" rtl="0">
              <a:spcBef>
                <a:spcPts val="450"/>
              </a:spcBef>
            </a:pPr>
            <a:r>
              <a:rPr lang="it-IT" sz="2800" b="0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Si articola quindi un percorso che mostra come, di cambiamento in cambiamento, attraverso catene causali, ci si aspetta di raggiungere gli effetti di lungo periodo. </a:t>
            </a:r>
          </a:p>
          <a:p>
            <a:pPr marL="0" indent="0" algn="just" rtl="0">
              <a:spcBef>
                <a:spcPts val="450"/>
              </a:spcBef>
            </a:pPr>
            <a:r>
              <a:rPr lang="it-IT" sz="2800" b="0" i="0" dirty="0">
                <a:solidFill>
                  <a:srgbClr val="212121"/>
                </a:solidFill>
                <a:effectLst/>
                <a:latin typeface="Aptos" panose="020B0004020202020204" pitchFamily="34" charset="0"/>
              </a:rPr>
              <a:t>Tale percorso si concretizzerà poi attraverso lo sviluppo di specifiche attività dedicate a ciascuno step.</a:t>
            </a:r>
          </a:p>
        </p:txBody>
      </p:sp>
    </p:spTree>
    <p:extLst>
      <p:ext uri="{BB962C8B-B14F-4D97-AF65-F5344CB8AC3E}">
        <p14:creationId xmlns:p14="http://schemas.microsoft.com/office/powerpoint/2010/main" val="42943053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9339</TotalTime>
  <Words>385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Carlo Ricci</dc:creator>
  <cp:lastModifiedBy>Carlo Ricci</cp:lastModifiedBy>
  <cp:revision>53</cp:revision>
  <dcterms:created xsi:type="dcterms:W3CDTF">2021-02-18T09:02:33Z</dcterms:created>
  <dcterms:modified xsi:type="dcterms:W3CDTF">2025-06-05T07:17:55Z</dcterms:modified>
</cp:coreProperties>
</file>