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43" r:id="rId3"/>
    <p:sldId id="314" r:id="rId4"/>
    <p:sldId id="324" r:id="rId5"/>
    <p:sldId id="320" r:id="rId6"/>
    <p:sldId id="336" r:id="rId7"/>
    <p:sldId id="340" r:id="rId8"/>
    <p:sldId id="342" r:id="rId9"/>
    <p:sldId id="341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 Ricci" initials="CR" lastIdx="1" clrIdx="0">
    <p:extLst>
      <p:ext uri="{19B8F6BF-5375-455C-9EA6-DF929625EA0E}">
        <p15:presenceInfo xmlns:p15="http://schemas.microsoft.com/office/powerpoint/2012/main" userId="cbbf0333e731fd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116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6B9067-0D37-47CB-91E1-EA761638F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E29DA8-30E2-4174-A7D4-060E878E7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FA6F80-03F1-41E4-B4F9-FB82BBA7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0D5560-76B0-4ECD-8816-D9161254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FF6BDF-A91B-4F80-87F5-CAE59F0F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24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A3266-0915-4868-BABE-282FCEE81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D1F547B-ADF6-4181-B373-D50725932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3C03B1-73E2-438B-828E-B93107CC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0B9541-FC4A-4FC2-BCC2-AD3D5650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4133C-5EC1-4959-80D8-341FF332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38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431F739-5108-4F51-B1BD-924B07D7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E23554-EA33-4D46-A1F5-EB453A63A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4D6EB4-6840-4227-8417-84AF663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D75F0B0-BC40-400D-907F-B813AA0E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443DB-22A6-470B-814A-A3689DFA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7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BE054-87BC-432B-8DB5-695814E9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3B5AB7-0D31-435D-8D61-97A0BF098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34AA2A-6A08-44C5-BEE7-3347D40C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91F44D-C30A-414F-8F07-F0DE560C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4A503A-0044-4341-B7EA-A2BE64AE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71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1AE3A1-8E7D-428A-B673-FCC8B5EE7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36C12B-6677-4A97-9E5C-825F32E71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A7C206-0455-47A5-BEBE-FBBBCFA5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16397-5E40-4F1B-B647-88706093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F6759-335A-49D8-A8A4-7A9D3B629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2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AD78E9-3AA9-456A-8536-A477CE198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86CE71-8D5D-4CDE-960A-4F1CC60E5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8C6C95-473B-4941-B0BB-BB9AF91CE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5EACB8-6488-44E0-BCFC-645E6D27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AFE7C19-FAEC-48E4-8E14-4D7393EC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032F4C-721C-48D6-AD9F-53CCA3AA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1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9F418-E3AC-41DC-ACBD-103454E4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066461-2CF8-43B0-836E-8F410E276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15B13E-22E1-46E9-8D02-D382BD2C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28E19D-A50F-4F67-AE50-AB66DE8B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0E27DE-7708-403C-B033-E16050F9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83974-8B6C-4C7C-AE0B-2B18710E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3F1D1ED-8012-47FE-AD6B-9F915B4D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52005C-5813-4536-8F7D-018B3FA7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2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CEDD90-E835-43D1-97C4-B04D7424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5CCD6-9EA9-4ADC-AE38-4230B3C9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130634E-6D5B-4287-ADBB-3FDA4C82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060D7C-5965-4475-B1C9-1E4566D4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5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7F5FA7E-3F29-4820-8164-6B2F7BD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FE6E53F-C248-4F89-B284-0B77F776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4ABE3-B3AF-4817-B701-D499604C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56524-3334-4886-AC11-CCBC29D5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D66E9C-0849-46D3-8ACD-15F5062B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2D3DA3-D4BD-429B-89C1-845625943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FA5028-23E4-4C6B-B472-60EA686C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7FAD449-87FA-41F1-8CEC-5CF76DB5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EA6F8A-8372-4449-87DC-2CC176B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4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FCBB6-C7EF-4449-A588-F216D9B8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AFC32D1-3790-44B5-82A1-EAAFCED80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4AA17B-CA86-4E69-80F7-86CD3BB0A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F1A692-A84E-4F4F-858D-DA24C2ED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B0886D-0E79-4AD9-8DA9-D6910957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EF6125-97D9-4439-B517-764991EB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5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13BBD67-0169-47CA-8FD8-A90C7D6C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6EEB7D0-4227-42E8-BC90-CC521741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297778-DBD7-4718-B8A9-A4B2B29CE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41D8F-E048-45BA-9B75-5104C3312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62D250-533A-4429-81C6-5FC2ADB75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2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92756-76FB-56D1-0E88-59E78CE3A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0DC788A8-FEEB-2F41-B29C-7C148153D4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797526"/>
            <a:ext cx="11983231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L’oggetto della valutazione è ciò che si intende analizzare, l’insieme degli elementi che si vogliono analizzare e comprendere per trarre giudizi su un progetto. In un progetto di sviluppo locale, questi oggetti possono essere: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Il progetto stesso (logica, coerenza, risultati, sostenibilità)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Suoi singoli componenti: specifici interventi, specifiche fasi, specifiche le funzioni di animazione e gestione, specifiche categorie di effetti (governance, partecipazione ecc.)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il processo di implementazione ed i meccanismi di gestione e monitoraggio</a:t>
            </a:r>
            <a:endParaRPr lang="it-IT" altLang="it-IT" sz="2600" i="1" dirty="0">
              <a:cs typeface="Arial" panose="020B0604020202020204" pitchFamily="34" charset="0"/>
            </a:endParaRP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DE56D297-4B4A-7FF2-A2A4-32AF0C41F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Oggetto</a:t>
            </a:r>
          </a:p>
        </p:txBody>
      </p:sp>
    </p:spTree>
    <p:extLst>
      <p:ext uri="{BB962C8B-B14F-4D97-AF65-F5344CB8AC3E}">
        <p14:creationId xmlns:p14="http://schemas.microsoft.com/office/powerpoint/2010/main" val="149064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0A414-BE98-B64B-7976-6FADC2F40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43EC7453-AD0D-41B5-F38B-271C8F74D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797526"/>
            <a:ext cx="11983231" cy="269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Gli obiettivi sono il motivo per cui si fa la valutazione. Rappresentano il "perché" o il «per quale scopo», ad esempio: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Capire se il progetto ha raggiunto i suoi risultati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Migliorare la qualità degli interventi futuri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Identificare criticità e buone pratiche</a:t>
            </a:r>
            <a:endParaRPr lang="it-IT" altLang="it-IT" sz="2600" i="1" dirty="0">
              <a:cs typeface="Arial" panose="020B0604020202020204" pitchFamily="34" charset="0"/>
            </a:endParaRP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2046CAD0-0B24-3001-2854-84FB69A02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obiettivi</a:t>
            </a:r>
          </a:p>
        </p:txBody>
      </p:sp>
    </p:spTree>
    <p:extLst>
      <p:ext uri="{BB962C8B-B14F-4D97-AF65-F5344CB8AC3E}">
        <p14:creationId xmlns:p14="http://schemas.microsoft.com/office/powerpoint/2010/main" val="408932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B6B4D8E-5269-FD82-8F9C-34CC35E00EFA}"/>
              </a:ext>
            </a:extLst>
          </p:cNvPr>
          <p:cNvSpPr txBox="1"/>
          <p:nvPr/>
        </p:nvSpPr>
        <p:spPr>
          <a:xfrm>
            <a:off x="493159" y="1061610"/>
            <a:ext cx="1130157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i="1" dirty="0">
                <a:latin typeface="Cambria" panose="02040503050406030204" pitchFamily="18" charset="0"/>
                <a:ea typeface="Cambria" panose="02040503050406030204" pitchFamily="18" charset="0"/>
              </a:rPr>
              <a:t>«La cosa più importante di un piano di valutazione è individuare e definire in modo chiaro cosa si vuole valutare»</a:t>
            </a:r>
            <a:endParaRPr lang="x-none" sz="32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81A8C82-4BBF-471E-AC87-D792C1816671}"/>
              </a:ext>
            </a:extLst>
          </p:cNvPr>
          <p:cNvSpPr txBox="1"/>
          <p:nvPr/>
        </p:nvSpPr>
        <p:spPr>
          <a:xfrm>
            <a:off x="335280" y="2551837"/>
            <a:ext cx="1160271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dirty="0"/>
              <a:t>Il modo più diffuso per spiegare di cosa si occuperà un’analisi valutativa è esprimere «domande di valutazione».</a:t>
            </a:r>
          </a:p>
          <a:p>
            <a:endParaRPr lang="it-IT" sz="2800" dirty="0"/>
          </a:p>
          <a:p>
            <a:r>
              <a:rPr lang="it-IT" sz="2800" dirty="0"/>
              <a:t>Le domande di valutazione sono il sistema logico di domande a cui la valutazione si propone di rispondere e servono ad individuare con chiarezza quali sono gli elementi conoscitivi su cui la valutazione dovrà focalizzarsi.</a:t>
            </a:r>
          </a:p>
          <a:p>
            <a:endParaRPr lang="it-IT" sz="2800" dirty="0"/>
          </a:p>
          <a:p>
            <a:r>
              <a:rPr lang="it-IT" sz="2800" dirty="0"/>
              <a:t>Per esprimere le domande di valutazione in modo inequivocabile esse possono essere articolate in un «quadro di domanda valutativa»</a:t>
            </a:r>
          </a:p>
        </p:txBody>
      </p:sp>
    </p:spTree>
    <p:extLst>
      <p:ext uri="{BB962C8B-B14F-4D97-AF65-F5344CB8AC3E}">
        <p14:creationId xmlns:p14="http://schemas.microsoft.com/office/powerpoint/2010/main" val="1479739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30">
            <a:extLst>
              <a:ext uri="{FF2B5EF4-FFF2-40B4-BE49-F238E27FC236}">
                <a16:creationId xmlns:a16="http://schemas.microsoft.com/office/drawing/2014/main" id="{D907C2B1-78FB-49B3-BBCC-5DF4BFB07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307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La costruzione del quadro di domanda valutativa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B26FD01-C5C7-4E44-A181-AD7154CD24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78" y="2738697"/>
            <a:ext cx="1214202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400" dirty="0">
                <a:cs typeface="Arial" panose="020B0604020202020204" pitchFamily="34" charset="0"/>
              </a:rPr>
              <a:t>Le </a:t>
            </a:r>
            <a:r>
              <a:rPr lang="it-IT" altLang="it-IT" sz="2400" b="1" dirty="0">
                <a:cs typeface="Arial" panose="020B0604020202020204" pitchFamily="34" charset="0"/>
              </a:rPr>
              <a:t>domande valutative</a:t>
            </a:r>
            <a:r>
              <a:rPr lang="it-IT" altLang="it-IT" sz="2400" dirty="0">
                <a:cs typeface="Arial" panose="020B0604020202020204" pitchFamily="34" charset="0"/>
              </a:rPr>
              <a:t> che individuano gli elementi su cui la valutazione dovrà focalizzarsi in relazione all'attuazione del progetto e la modalità con cui devono esserne dimostrati l'efficacia, l'efficienza ed eventualmente gli impatti. </a:t>
            </a:r>
          </a:p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400" dirty="0">
                <a:cs typeface="Arial" panose="020B0604020202020204" pitchFamily="34" charset="0"/>
              </a:rPr>
              <a:t>Alle domande valutative si risponde tramite </a:t>
            </a:r>
            <a:r>
              <a:rPr lang="it-IT" altLang="it-IT" sz="2400" b="1" dirty="0">
                <a:cs typeface="Arial" panose="020B0604020202020204" pitchFamily="34" charset="0"/>
              </a:rPr>
              <a:t>criteri di giudizio o fattori di successo</a:t>
            </a:r>
            <a:r>
              <a:rPr lang="it-IT" altLang="it-IT" sz="2400" dirty="0">
                <a:cs typeface="Arial" panose="020B0604020202020204" pitchFamily="34" charset="0"/>
              </a:rPr>
              <a:t>, che individuano gli elementi che caratterizzano il successo degli interventi del programma e, conseguentemente indicano qual è il modo più significativo per rispondere alla domanda di valutazione. </a:t>
            </a:r>
          </a:p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400" dirty="0">
                <a:cs typeface="Arial" panose="020B0604020202020204" pitchFamily="34" charset="0"/>
              </a:rPr>
              <a:t>I criteri di giudizio vengono misurati attraverso idonei </a:t>
            </a:r>
            <a:r>
              <a:rPr lang="it-IT" altLang="it-IT" sz="2400" b="1" dirty="0">
                <a:cs typeface="Arial" panose="020B0604020202020204" pitchFamily="34" charset="0"/>
              </a:rPr>
              <a:t>indicatori</a:t>
            </a:r>
            <a:r>
              <a:rPr lang="it-IT" altLang="it-IT" sz="2400" dirty="0"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25AABDFA-F6EC-44C3-A127-A8F982624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78" y="919829"/>
            <a:ext cx="1214202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400" dirty="0">
                <a:cs typeface="Arial" panose="020B0604020202020204" pitchFamily="34" charset="0"/>
              </a:rPr>
              <a:t>Il quadro di domanda valutativa rappresenta il sistema logico di domande a cui la valutazione si propone di rispondere e serve ad individuare con chiarezza quali sono gli elementi conoscitivi che la valutazione deve produrre.</a:t>
            </a:r>
          </a:p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400" dirty="0">
                <a:cs typeface="Arial" panose="020B0604020202020204" pitchFamily="34" charset="0"/>
              </a:rPr>
              <a:t>Si può costruire con i seguenti elementi:</a:t>
            </a:r>
          </a:p>
        </p:txBody>
      </p:sp>
    </p:spTree>
    <p:extLst>
      <p:ext uri="{BB962C8B-B14F-4D97-AF65-F5344CB8AC3E}">
        <p14:creationId xmlns:p14="http://schemas.microsoft.com/office/powerpoint/2010/main" val="196898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D03C01E4-2B09-4429-A0B1-9D1D6C25B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419" y="868381"/>
            <a:ext cx="9165501" cy="6030432"/>
          </a:xfrm>
          <a:prstGeom prst="rect">
            <a:avLst/>
          </a:prstGeom>
        </p:spPr>
      </p:pic>
      <p:sp>
        <p:nvSpPr>
          <p:cNvPr id="3" name="Text Box 4">
            <a:extLst>
              <a:ext uri="{FF2B5EF4-FFF2-40B4-BE49-F238E27FC236}">
                <a16:creationId xmlns:a16="http://schemas.microsoft.com/office/drawing/2014/main" id="{484DAA1D-A029-449A-BDB0-4532036B3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0560" y="1559912"/>
            <a:ext cx="26924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 quale misura la reputazione del territorio come destinazione per il cicloturismo è migliorata?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1AA76C63-CB3C-4E7D-83DC-DC69A2B02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9385" y="1542907"/>
            <a:ext cx="321033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  <a:buChar char="•"/>
            </a:pPr>
            <a:r>
              <a:rPr lang="it-IT" altLang="it-IT" sz="2000" dirty="0">
                <a:cs typeface="Arial" panose="020B0604020202020204" pitchFamily="34" charset="0"/>
              </a:rPr>
              <a:t>Il territorio è raccomandato dagli opinion Leader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76805E99-2B03-4AEE-9EF3-59672A21E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2700" y="2946011"/>
            <a:ext cx="321033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  <a:buChar char="•"/>
            </a:pPr>
            <a:r>
              <a:rPr lang="it-IT" altLang="it-IT" sz="2000" dirty="0">
                <a:cs typeface="Arial" panose="020B0604020202020204" pitchFamily="34" charset="0"/>
              </a:rPr>
              <a:t>Il giudizio dei cicloturisti nelle recensioni è migliorato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32BD229A-6FB2-4D62-BB5C-DAE13FAD1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4585" y="1527422"/>
            <a:ext cx="23191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00000"/>
            </a:pPr>
            <a:r>
              <a:rPr lang="it-IT" altLang="it-IT" sz="2000" dirty="0">
                <a:cs typeface="Arial" panose="020B0604020202020204" pitchFamily="34" charset="0"/>
              </a:rPr>
              <a:t>Grado di presenza sui media (riviste, influencer, siti)</a:t>
            </a:r>
          </a:p>
        </p:txBody>
      </p:sp>
      <p:sp>
        <p:nvSpPr>
          <p:cNvPr id="8" name="Text Box 1030">
            <a:extLst>
              <a:ext uri="{FF2B5EF4-FFF2-40B4-BE49-F238E27FC236}">
                <a16:creationId xmlns:a16="http://schemas.microsoft.com/office/drawing/2014/main" id="{6BA0DF1C-1ABC-42C2-87F9-878603D81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307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Esempio di quadro di domanda valutativa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34B16CFF-60DE-D191-EE58-32133F497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2700" y="4111939"/>
            <a:ext cx="3210339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Pct val="100000"/>
              <a:buFont typeface="Arial" panose="020B0604020202020204" pitchFamily="34" charset="0"/>
              <a:buChar char="•"/>
            </a:pPr>
            <a:r>
              <a:rPr lang="it-IT" altLang="it-IT" sz="2000" dirty="0">
                <a:cs typeface="Arial" panose="020B0604020202020204" pitchFamily="34" charset="0"/>
              </a:rPr>
              <a:t>Il numero di potenziali clienti che giudicano il territorio interessante come destinazione cicloturistica è aumentato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CB07C27C-A43D-7469-1EC4-E164857F9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4585" y="2925656"/>
            <a:ext cx="23191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00000"/>
            </a:pPr>
            <a:r>
              <a:rPr lang="it-IT" altLang="it-IT" sz="2000" dirty="0">
                <a:cs typeface="Arial" panose="020B0604020202020204" pitchFamily="34" charset="0"/>
              </a:rPr>
              <a:t>Grado di soddisfazione dei cicloturisti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B06562BF-36CB-25B6-CE87-10118ED5F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348" y="4165454"/>
            <a:ext cx="23191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00000"/>
            </a:pPr>
            <a:r>
              <a:rPr lang="it-IT" altLang="it-IT" sz="2000" dirty="0">
                <a:cs typeface="Arial" panose="020B0604020202020204" pitchFamily="34" charset="0"/>
              </a:rPr>
              <a:t>Grado di notorietà fra i potenziali clienti</a:t>
            </a:r>
          </a:p>
        </p:txBody>
      </p:sp>
    </p:spTree>
    <p:extLst>
      <p:ext uri="{BB962C8B-B14F-4D97-AF65-F5344CB8AC3E}">
        <p14:creationId xmlns:p14="http://schemas.microsoft.com/office/powerpoint/2010/main" val="387239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p"/>
      <p:bldP spid="7" grpId="0" build="p"/>
      <p:bldP spid="9" grpId="0" build="p"/>
      <p:bldP spid="10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CDC8-82E5-D5B7-AC95-1A4D67508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31531F1A-F38C-1267-D545-AE2413EFC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66183"/>
            <a:ext cx="11983231" cy="398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Impostazione (strutturazione)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Si definiscono le basi metodologiche e operative della valutazione: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Definizione di oggetto e obiettivi della valutazione: cosa si vuole valutare.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Individuazione degli attori coinvolti e ruoli.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Revisione della logica di intervento del progetto: identificazione di input, attività, output, </a:t>
            </a:r>
            <a:r>
              <a:rPr lang="it-IT" altLang="it-IT" sz="2600" dirty="0" err="1">
                <a:cs typeface="Arial" panose="020B0604020202020204" pitchFamily="34" charset="0"/>
              </a:rPr>
              <a:t>outcome</a:t>
            </a:r>
            <a:r>
              <a:rPr lang="it-IT" altLang="it-IT" sz="2600" dirty="0">
                <a:cs typeface="Arial" panose="020B0604020202020204" pitchFamily="34" charset="0"/>
              </a:rPr>
              <a:t> e impatti attesi.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Formulazione delle domande valutative: quali sono gli interrogativi chiave a cui la valutazione deve rispondere.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BBC55055-C872-B2F3-5C3A-E5E899CB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2615679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0929B-9E19-EB5E-D741-5D07BC572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A90C778C-EFFD-F691-B0ED-8CA7964F4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66183"/>
            <a:ext cx="11983231" cy="423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1700" indent="-546100" algn="just">
              <a:spcBef>
                <a:spcPct val="500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2.	Definizione strumenti (osservazione)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Progettazione delle modalità di raccolta dei dati necessari per rispondere alle domande valutative.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Scelta degli strumenti di rilevazione: questionari, interviste, focus group, osservazioni dirette, analisi documentale, indicatori statistici.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Costruzione degli indicatori: quantitativi e qualitativi, per misurare i risultati rispetto agli obiettivi.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Pianificazione della raccolta dati: tempistiche, modalità operative, responsabilità.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CFDE72D7-6E79-C756-79E9-1410212ED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1437184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8CBED-E4D6-33EE-C347-5A23D6F2B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175B9C61-8A96-85E4-A4A0-D569667D8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66183"/>
            <a:ext cx="11983231" cy="343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1700" indent="-546100" algn="just">
              <a:spcBef>
                <a:spcPct val="500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3.	Analisi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Analisi (elaborazione e trattamento) dei dati raccolti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Pulizia e organizzazione dei dati: correzione di eventuali errori o incongruenze.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Elaborazioni statistiche e qualitative: analisi dei trend, confronti, modelli interpretativi.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Ricerca di correlazioni o causalità: tra azioni svolte e effetti prodotti.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4195D882-F5D8-C850-43D9-2820CC7A7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236556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3292C-9CA1-7B05-7C09-19BFE3045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EF8D5191-8881-FDB5-DFEF-989BAB0D1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142613"/>
            <a:ext cx="11983231" cy="578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1700" indent="-546100" algn="just">
              <a:spcBef>
                <a:spcPct val="500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4.	Interpretazione dei risultati (giudizio)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Trasformazione dell’analisi in un giudizio valutativo, utile alla gestione del progetto e alle decisioni future: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Contestualizzazione dei risultati: interpretare i dati alla luce del contesto socio-economico locale.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Formulazione del giudizio: in termini di efficacia, efficienza, rilevanza, sostenibilità.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Redazione del rapporto di valutazione: con raccomandazioni e lezioni apprese.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Comunicazione dei risultati: agli stakeholder, attraverso report, incontri pubblici, sintesi divulgative.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endParaRPr lang="it-IT" altLang="it-IT" sz="2600" dirty="0">
              <a:cs typeface="Arial" panose="020B0604020202020204" pitchFamily="34" charset="0"/>
            </a:endParaRP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FE330D11-A8BB-89D8-5A82-46EE2D147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11775843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9622</TotalTime>
  <Words>797</Words>
  <Application>Microsoft Office PowerPoint</Application>
  <PresentationFormat>Widescreen</PresentationFormat>
  <Paragraphs>56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Ricci</dc:creator>
  <cp:lastModifiedBy>Carlo Ricci</cp:lastModifiedBy>
  <cp:revision>64</cp:revision>
  <dcterms:created xsi:type="dcterms:W3CDTF">2021-02-18T09:02:33Z</dcterms:created>
  <dcterms:modified xsi:type="dcterms:W3CDTF">2025-06-04T12:00:25Z</dcterms:modified>
</cp:coreProperties>
</file>